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8" d="100"/>
          <a:sy n="58" d="100"/>
        </p:scale>
        <p:origin x="-1026" y="22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9326-3478-4B25-B697-88177A480C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1992-7118-4086-B48D-BE6F2B47F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2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9326-3478-4B25-B697-88177A480C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1992-7118-4086-B48D-BE6F2B47F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6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9326-3478-4B25-B697-88177A480C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1992-7118-4086-B48D-BE6F2B47F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2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9326-3478-4B25-B697-88177A480C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1992-7118-4086-B48D-BE6F2B47F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9326-3478-4B25-B697-88177A480C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1992-7118-4086-B48D-BE6F2B47F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3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9326-3478-4B25-B697-88177A480C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1992-7118-4086-B48D-BE6F2B47F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8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9326-3478-4B25-B697-88177A480C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1992-7118-4086-B48D-BE6F2B47F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0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9326-3478-4B25-B697-88177A480C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1992-7118-4086-B48D-BE6F2B47F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2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9326-3478-4B25-B697-88177A480C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1992-7118-4086-B48D-BE6F2B47F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2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9326-3478-4B25-B697-88177A480C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1992-7118-4086-B48D-BE6F2B47F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7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9326-3478-4B25-B697-88177A480C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1992-7118-4086-B48D-BE6F2B47F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5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39326-3478-4B25-B697-88177A480C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81992-7118-4086-B48D-BE6F2B47F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1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vic.gov.au/school/teachers/teachingresources/discipline/english/literacy/writing/Pages/modelling-the-text-l34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FC678BB-240F-47BA-8EC7-5DC75717DE02}"/>
              </a:ext>
            </a:extLst>
          </p:cNvPr>
          <p:cNvSpPr txBox="1"/>
          <p:nvPr/>
        </p:nvSpPr>
        <p:spPr>
          <a:xfrm>
            <a:off x="0" y="161266"/>
            <a:ext cx="58674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1615"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Цель</a:t>
            </a:r>
          </a:p>
          <a:p>
            <a:pPr marL="221615"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Актуальность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DDADA08E-92BA-4B5A-93AF-04C0FFCD8A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/>
        </p:blipFill>
        <p:spPr>
          <a:xfrm>
            <a:off x="0" y="0"/>
            <a:ext cx="12801600" cy="7620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A46C617-8C0F-4007-A3AC-04EA023B7A3E}"/>
              </a:ext>
            </a:extLst>
          </p:cNvPr>
          <p:cNvSpPr txBox="1"/>
          <p:nvPr/>
        </p:nvSpPr>
        <p:spPr>
          <a:xfrm>
            <a:off x="-89570" y="418274"/>
            <a:ext cx="733945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1615" algn="just" fontAlgn="base">
              <a:buFont typeface="+mj-lt"/>
              <a:buAutoNum type="arabicPeriod"/>
            </a:pPr>
            <a:r>
              <a:rPr lang="en-US" sz="1600" b="0" i="0" u="none" strike="noStrike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</a:rPr>
              <a:t>Цель: Развитие письменной аргументированной речи через анализ аутентичных текстов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​.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221615" algn="just" fontAlgn="base">
              <a:buFont typeface="+mj-lt"/>
              <a:buAutoNum type="arabicPeriod"/>
            </a:pPr>
            <a:r>
              <a:rPr lang="en-US" sz="1600" b="0" i="0" u="none" strike="noStrike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</a:rPr>
              <a:t>Актуальность: Повышение коммуникативной компетенции, стимулирование интеллектуального развития детей​</a:t>
            </a:r>
            <a:endParaRPr lang="ru-RU" sz="1600" b="0" i="0" u="none" strike="noStrike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A46C617-8C0F-4007-A3AC-04EA023B7A3E}"/>
              </a:ext>
            </a:extLst>
          </p:cNvPr>
          <p:cNvSpPr txBox="1"/>
          <p:nvPr/>
        </p:nvSpPr>
        <p:spPr>
          <a:xfrm>
            <a:off x="-89570" y="0"/>
            <a:ext cx="94161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1615" algn="just" rtl="0" fontAlgn="base">
              <a:spcBef>
                <a:spcPts val="0"/>
              </a:spcBef>
              <a:spcAft>
                <a:spcPts val="0"/>
              </a:spcAft>
            </a:pPr>
            <a:r>
              <a:rPr lang="ru-RU" sz="2400" b="0" i="0" u="none" strike="noStrike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МШН г. </a:t>
            </a:r>
            <a:r>
              <a:rPr lang="ru-RU" sz="2400" b="0" i="0" u="none" strike="noStrike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Нур</a:t>
            </a:r>
            <a:r>
              <a:rPr lang="ru-RU" sz="2400" b="0" i="0" u="none" strike="noStrike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-Султан     </a:t>
            </a:r>
            <a:r>
              <a:rPr lang="ru-RU" b="0" i="0" u="none" strike="noStrike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Ибраимова А.М., </a:t>
            </a:r>
            <a:r>
              <a:rPr lang="ru-RU" b="0" i="0" u="none" strike="noStrike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Изтилеуова</a:t>
            </a:r>
            <a:r>
              <a:rPr lang="ru-RU" b="0" i="0" u="none" strike="noStrike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Г.А., </a:t>
            </a:r>
            <a:r>
              <a:rPr lang="ru-RU" b="0" i="0" u="none" strike="noStrike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Жувашева</a:t>
            </a:r>
            <a:r>
              <a:rPr lang="ru-RU" b="0" i="0" u="none" strike="noStrike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А.Д.</a:t>
            </a:r>
            <a:endParaRPr lang="ru-RU" b="0" i="0" u="none" strike="noStrike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57239" y="2235047"/>
            <a:ext cx="4084320" cy="472320"/>
            <a:chOff x="0" y="0"/>
            <a:chExt cx="4084320" cy="472320"/>
          </a:xfrm>
          <a:scene3d>
            <a:camera prst="orthographicFront"/>
            <a:lightRig rig="flat" dir="t"/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0"/>
              <a:ext cx="4084320" cy="47232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23057" y="23057"/>
              <a:ext cx="4038206" cy="4262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54378" tIns="0" rIns="154378" bIns="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0" i="0" u="none" strike="noStrike" kern="1200" dirty="0">
                  <a:effectLst/>
                  <a:latin typeface="Times New Roman" panose="02020603050405020304" pitchFamily="18" charset="0"/>
                </a:rPr>
                <a:t>Вопросы </a:t>
              </a:r>
              <a:r>
                <a:rPr lang="ru-RU" sz="1600" b="0" i="0" u="none" strike="noStrike" kern="1200" dirty="0" smtClean="0">
                  <a:effectLst/>
                  <a:latin typeface="Times New Roman" panose="02020603050405020304" pitchFamily="18" charset="0"/>
                </a:rPr>
                <a:t>исследования</a:t>
              </a:r>
              <a:endParaRPr lang="en-US" sz="1600" kern="1200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551000" y="6503934"/>
            <a:ext cx="4489498" cy="531360"/>
            <a:chOff x="1825534" y="3105224"/>
            <a:chExt cx="4259580" cy="295200"/>
          </a:xfrm>
          <a:scene3d>
            <a:camera prst="orthographicFront"/>
            <a:lightRig rig="flat" dir="t"/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1825534" y="3105224"/>
              <a:ext cx="4259580" cy="29520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1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1839944" y="3119634"/>
              <a:ext cx="4230760" cy="2663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61002" tIns="0" rIns="161002" bIns="0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0" i="0" u="none" strike="noStrike" kern="1200" dirty="0">
                  <a:effectLst/>
                  <a:latin typeface="Times New Roman" panose="02020603050405020304" pitchFamily="18" charset="0"/>
                </a:rPr>
                <a:t>Список использованной </a:t>
              </a:r>
              <a:r>
                <a:rPr lang="ru-RU" sz="1600" b="0" i="0" u="none" strike="noStrike" kern="1200" dirty="0" smtClean="0">
                  <a:effectLst/>
                  <a:latin typeface="Times New Roman" panose="02020603050405020304" pitchFamily="18" charset="0"/>
                </a:rPr>
                <a:t>литературы</a:t>
              </a:r>
              <a:endParaRPr lang="ru-RU" sz="1600" b="0" i="0" u="none" strike="noStrike" kern="1200" dirty="0">
                <a:effectLst/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6502694" y="2199189"/>
            <a:ext cx="4489259" cy="507456"/>
            <a:chOff x="449761" y="5657174"/>
            <a:chExt cx="6296659" cy="560880"/>
          </a:xfrm>
          <a:scene3d>
            <a:camera prst="orthographicFront"/>
            <a:lightRig rig="flat" dir="t"/>
          </a:scene3d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449761" y="5657174"/>
              <a:ext cx="6296659" cy="56088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5068907"/>
                <a:satOff val="-13064"/>
                <a:lumOff val="-8824"/>
                <a:alphaOff val="0"/>
              </a:schemeClr>
            </a:fillRef>
            <a:effectRef idx="1">
              <a:schemeClr val="accent5">
                <a:hueOff val="-5068907"/>
                <a:satOff val="-13064"/>
                <a:lumOff val="-882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5" name="Скругленный прямоугольник 4"/>
            <p:cNvSpPr/>
            <p:nvPr/>
          </p:nvSpPr>
          <p:spPr>
            <a:xfrm>
              <a:off x="477141" y="5684554"/>
              <a:ext cx="6241899" cy="506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37999" tIns="0" rIns="237999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0" i="0" u="none" strike="noStrike" kern="1200" dirty="0" smtClean="0">
                  <a:effectLst/>
                  <a:latin typeface="Times New Roman" panose="02020603050405020304" pitchFamily="18" charset="0"/>
                  <a:cs typeface="Times New Roman" pitchFamily="18" charset="0"/>
                </a:rPr>
                <a:t>Выводы</a:t>
              </a:r>
              <a:endParaRPr lang="ru-RU" sz="1600" b="0" i="0" u="none" strike="noStrike" kern="1200" dirty="0">
                <a:effectLst/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64912" y="4159613"/>
            <a:ext cx="4104000" cy="468000"/>
            <a:chOff x="449761" y="2018294"/>
            <a:chExt cx="6296659" cy="560880"/>
          </a:xfrm>
          <a:scene3d>
            <a:camera prst="orthographicFront"/>
            <a:lightRig rig="flat" dir="t"/>
          </a:scene3d>
        </p:grpSpPr>
        <p:sp>
          <p:nvSpPr>
            <p:cNvPr id="37" name="Скругленный прямоугольник 36"/>
            <p:cNvSpPr/>
            <p:nvPr/>
          </p:nvSpPr>
          <p:spPr>
            <a:xfrm>
              <a:off x="449761" y="2018294"/>
              <a:ext cx="6296659" cy="56088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1689636"/>
                <a:satOff val="-4355"/>
                <a:lumOff val="-2941"/>
                <a:alphaOff val="0"/>
              </a:schemeClr>
            </a:fillRef>
            <a:effectRef idx="1">
              <a:schemeClr val="accent5">
                <a:hueOff val="-1689636"/>
                <a:satOff val="-4355"/>
                <a:lumOff val="-2941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8" name="Скругленный прямоугольник 4"/>
            <p:cNvSpPr/>
            <p:nvPr/>
          </p:nvSpPr>
          <p:spPr>
            <a:xfrm>
              <a:off x="477141" y="2045674"/>
              <a:ext cx="6241899" cy="506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37999" tIns="0" rIns="237999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0" i="0" u="none" strike="noStrike" kern="1200" dirty="0" smtClean="0">
                  <a:effectLst/>
                  <a:latin typeface="Times New Roman" panose="02020603050405020304" pitchFamily="18" charset="0"/>
                  <a:cs typeface="Times New Roman" pitchFamily="18" charset="0"/>
                </a:rPr>
                <a:t>Методология</a:t>
              </a:r>
              <a:endParaRPr lang="ru-RU" sz="1600" b="0" i="0" u="none" strike="noStrike" kern="1200" dirty="0">
                <a:effectLst/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10027" y="6478100"/>
            <a:ext cx="4104000" cy="468000"/>
            <a:chOff x="449761" y="3837734"/>
            <a:chExt cx="6296659" cy="560880"/>
          </a:xfrm>
          <a:scene3d>
            <a:camera prst="orthographicFront"/>
            <a:lightRig rig="flat" dir="t"/>
          </a:scene3d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449761" y="3837734"/>
              <a:ext cx="6296659" cy="56088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3379271"/>
                <a:satOff val="-8710"/>
                <a:lumOff val="-5883"/>
                <a:alphaOff val="0"/>
              </a:schemeClr>
            </a:fillRef>
            <a:effectRef idx="1">
              <a:schemeClr val="accent5">
                <a:hueOff val="-3379271"/>
                <a:satOff val="-8710"/>
                <a:lumOff val="-588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1" name="Скругленный прямоугольник 4"/>
            <p:cNvSpPr/>
            <p:nvPr/>
          </p:nvSpPr>
          <p:spPr>
            <a:xfrm>
              <a:off x="477141" y="3865114"/>
              <a:ext cx="6241899" cy="506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37999" tIns="0" rIns="237999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0" i="0" u="none" strike="noStrike" kern="1200" dirty="0" smtClean="0">
                  <a:effectLst/>
                  <a:latin typeface="Times New Roman" panose="02020603050405020304" pitchFamily="18" charset="0"/>
                  <a:cs typeface="Times New Roman" pitchFamily="18" charset="0"/>
                </a:rPr>
                <a:t>Результаты</a:t>
              </a:r>
              <a:r>
                <a:rPr lang="ru-RU" sz="1600" b="0" i="0" u="none" strike="noStrike" kern="1200" dirty="0">
                  <a:effectLst/>
                  <a:latin typeface="Times New Roman" panose="02020603050405020304" pitchFamily="18" charset="0"/>
                  <a:cs typeface="Times New Roman" pitchFamily="18" charset="0"/>
                </a:rPr>
                <a:t> 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556490" y="2740519"/>
            <a:ext cx="584431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методы могут быть эффективно использованы в развитии навыка аргументации у учащихся 7 классов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научить учащихся анализировать данные источники и отбирать необходимую информацию?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научить учащихся выстраивать композицию письменного высказывания, обеспечивая последовательность и связность изложения?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2181" y="4639949"/>
            <a:ext cx="64008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 наблюдение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опрос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интервью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учащимися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профессиональная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с коллегами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564912" y="5304063"/>
            <a:ext cx="4104000" cy="468000"/>
            <a:chOff x="449761" y="3837734"/>
            <a:chExt cx="6296659" cy="560880"/>
          </a:xfrm>
          <a:scene3d>
            <a:camera prst="orthographicFront"/>
            <a:lightRig rig="flat" dir="t"/>
          </a:scene3d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449761" y="3837734"/>
              <a:ext cx="6296659" cy="56088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3379271"/>
                <a:satOff val="-8710"/>
                <a:lumOff val="-5883"/>
                <a:alphaOff val="0"/>
              </a:schemeClr>
            </a:fillRef>
            <a:effectRef idx="1">
              <a:schemeClr val="accent5">
                <a:hueOff val="-3379271"/>
                <a:satOff val="-8710"/>
                <a:lumOff val="-588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504521" y="3892494"/>
              <a:ext cx="6241899" cy="506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37999" tIns="0" rIns="237999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latin typeface="Times New Roman" panose="02020603050405020304" pitchFamily="18" charset="0"/>
                  <a:cs typeface="Times New Roman" pitchFamily="18" charset="0"/>
                </a:rPr>
                <a:t>Стратегии для развития навыков </a:t>
              </a:r>
              <a:r>
                <a:rPr lang="ru-RU" sz="1600" dirty="0" err="1" smtClean="0">
                  <a:latin typeface="Times New Roman" panose="02020603050405020304" pitchFamily="18" charset="0"/>
                  <a:cs typeface="Times New Roman" pitchFamily="18" charset="0"/>
                </a:rPr>
                <a:t>аргументированого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itchFamily="18" charset="0"/>
                </a:rPr>
                <a:t> письма</a:t>
              </a:r>
              <a:r>
                <a:rPr lang="ru-RU" sz="1600" b="0" i="0" u="none" strike="noStrike" kern="1200" dirty="0">
                  <a:effectLst/>
                  <a:latin typeface="Times New Roman" panose="02020603050405020304" pitchFamily="18" charset="0"/>
                  <a:cs typeface="Times New Roman" pitchFamily="18" charset="0"/>
                </a:rPr>
                <a:t> </a:t>
              </a: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610027" y="5813503"/>
            <a:ext cx="64008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Деконструкция</a:t>
            </a:r>
          </a:p>
          <a:p>
            <a:pPr fontAlgn="base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TEEL strategy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35813" y="2848240"/>
            <a:ext cx="59882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Тщательно отобранные ресурсы способствуют развитию навыка аргументации через анализ аутентичных текстов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Использованные методы обучения способствуют развитию исследовательских навыков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методов деконструкции и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TEEL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доказали свою эффективность 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7873" y="7019835"/>
            <a:ext cx="55443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показатели: </a:t>
            </a:r>
          </a:p>
          <a:p>
            <a:pPr fontAlgn="base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применение стратегий деконструкции 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TEEL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научились структурированно излагать мысли и логически аргументировать свою точку зрения. Доказательством чего служат письменные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формативные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суммативные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учащихся.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показатели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учащихся значительно улучшили свои навыки аргументированной письменной речи.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22% учащихся показали незначительное улучшение.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 учащихся остались на том же уровне.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66188" y="7243367"/>
            <a:ext cx="61077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Evans V., (2000), 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Successful Writing Intermediate.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 Publishing​</a:t>
            </a:r>
          </a:p>
          <a:p>
            <a:pPr fontAlgn="base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Gillian L., (1993), 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and Language Teaching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guide for teachers and trainers.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Cambridge University Press​</a:t>
            </a:r>
          </a:p>
          <a:p>
            <a:pPr fontAlgn="base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Norton L., (2008), 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Research in Teaching and Learning. A practical Guide to Conducting Pedagogical Research in Universities. Second edition. 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Routledge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fontAlgn="base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Victoria State Education, 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Literacy Teaching Toolkit,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Modelling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text (Deconstruction).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Re­trieved from 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https://www.education.vic.gov.au/school/teachers/teachingresources/discipline/english/literacy/writing/Pages/modelling-the-text-l34.aspx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fontAlgn="base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 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2" descr="data:image/jpg;base64,%20/9j/4AAQSkZJRgABAQEAYABgAAD/2wBDAAUDBAQEAwUEBAQFBQUGBwwIBwcHBw8LCwkMEQ8SEhEPERETFhwXExQaFRERGCEYGh0dHx8fExciJCIeJBweHx7/2wBDAQUFBQcGBw4ICA4eFBEUHh4eHh4eHh4eHh4eHh4eHh4eHh4eHh4eHh4eHh4eHh4eHh4eHh4eHh4eHh4eHh4eHh7/wAARCAEGAM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07Sbm1uMJGuD6VrxwIOq1jeFrUAGbb9Kh8c+JpvDklmsdpHcfaA2SzEbcY9PrWhKOlWGPn5Rmo7i1jkB3ID+FcPa+PNQlJf8As+2SMdTuYmnXPj24iz+4gz2XnmldAdlBZRoBtQAewq0luuV4Fcdp3irV71A6W8EaE8sy8YrpLLV7aSWO3e7t5J2O3YjAnP0oTQzU8oelHlj0FEUhkmZeMAcVKw+lUIrPGKakIBzge9TTj5eDioFBz940gJPLGaXZkZAOBTCP9qvIPGWr6tefEXTLjSpbp9Os7hI3SKbb5h3YfjoR9fSlcZ7GF5prhSCMjoaslfmP1quyjdTEZEduBHge4FQxWvlyAtgj+VXbqQw2rS7R8o3HjpWZq02oN4duLjTZEjuzHmJ3TIX/AGiPakM0LiD5RhQuMUltD0BAHfp0rmfh0viKNbtNa1STUrf5XhnlADbj95RjtiuxjXAIXjk4oAYYyAcqPwFQSxfIQfr+FaHXI5rk/HGqalpvlQ2McJSaNt0jjJU5AGPzNAF6JYpgzRyJInTIGaZ9lYKF/hBzjHSuU8KazdRXn2ONDPAE5XAG1vXNdD4h1CK3hNqYS8s0ZKp5mwkd+fai4FmaSDyl/fRHJwp3CsbW9Livbaa3kUGOVCpNc9c3DPGI41DA5VwW6NjjaPz57102gXKzWf2VlAaP3PI9eaAPGdNjk0/U7uwnLB4WI+vPX8qK6j4vaS9rcRa7AmFfEU5Hr/CaK86pTalY7qc7xPa9KgEFmiYxxXC/GHab3SFZXYFZOEGW6r0FejKMDFcn430+G81zR5JZGUxFioGPmORxXovY4TD0vSrCHTfMWHzboqWWJpfmwcZGPWuas7bT7ZLm6vmuLkCcsmwj92P7p9ea7DUbdbK5kuhdaSg5ZXd9sq556Z5rmPt2iRzTSXl/ZGd5FJa3Q7G5yFYHr9RUsDZ0yC71aJUisHNoSD90gHHSu50nT4rVVlNiqS4+9sG786wNN1S1uj+4vb1Q7EEW8oZEJHTHVcela0VtHNkx6hqJkOOfNweKpKwG5Z/NM5C8bQPerLDnpVPSY2ijETyvKyRhS7n5m9z71NqNwlnavcSBmVeoA5qhCzKdnSogPpXH3mpXWt3cN3Y+bDBbhhLG2QWBwc/gRj866bQtQa/tHmntzbMkhjOT8rehBpAUvE2o31ikFtpunNd3N1uVCcBEwMkt+FeSXFxZaZqD/wBpXIt1kdtrRpkGT0Htmur8feKdTsNVn+yvEI7SOR0VotxOByP51y2i+HvFEdnoPiqe6hvGaU3EunTqFBjz8uOOuM9faoerGep+FtdkvLA2s2PttthZAeuCOGNa1rK00mxvXOR7VUtolaVpGiCvcYZmxhhxwp+gq/aw+S3GST3NUA2aJAkiYyCp4NeefEjxPN4ftdJhtw0aSTjzdo5MS8lfx4FejIpIJY5rx79ouAKNDlyQhaVGwOmQDn9KGBsfDjXU1/U72O3jeNLeJWUFsBskA8fWvRLdW2/NtBrxz9nhd2raqASQLdAPf5xXtYjUL92hAN28nmvPfiFcR32oDT4X/wBUQkrk42HIbj16frXooXHOK4HxY1nJfx3VjYzz3XngTIgwGAPcnikwRL4F02OG/vLn5CeACF79/wAjTviJYhtPjvljDSxyJHyOArMM1b0Zby01K5eSG0jtZgGCrISyEc0eNbuJ/DUgbzE+0HZGVB4cdCT2HHWi2gHGadazPcl7hnIimZknMn3VHJAX05xWp4LkjuNWnVVAMUZHzZLYJzya5vUbG6eK2i8tpD5nOxyCBjAJ9cV13gC2dri5uGhdAUUMXXBY4x0/ChbgbGr6bbahZPZ3MYeJ8Egj0ORRWi8XPQ0U3FPcE2jaUVwfxRkeO/09ovN81UZkCrnkEV3yqcVWu7mSO6Mf9nSToEyJAAct6c1TWgkzya98M2fig/2l9lKX4A85CSA3v9KmsPD9zpdjPGul27QY+fzU3YB9CBmvTjfzBMx6LcElehCj8KuWU01xkPYyW4GMbyOfwqeUdzyzTLPUIJYo7PQ7G2hZ8G4XzC6Z78V3NhayYHmkzHAXzFjKYIrplQ/3APwp4VugWq5RXM7S1RZZApkI2j7645q5NHHKjRyKGU9Qe9S7Wz936UFedvGfSmhGPqfk28Uen2sQjluSUTZH8oHUkntUcXh3TQCJBJMvB2O52hh3A9a28H2ppIA5ZRz3NKwXOU8U+H49SeOG102EO7hprsnBVc5IHqTWrf6LHOsfksY/LUKqkZGBwK1e/wB4U15oF3BpkBUZOW6UWQylY2syySNcFcKwEQX+6AOT75zVxhxSCWE9J4j/AMDFRzXNrGrGS6iAA5+cUARKOPaua8deELbxdBZQ3F1JbfZJvNBRQd3GMc10TXWnxqhe8hXeMqGbqKg/tTTI0DNdIuckKepHr+lIZi+EvBNj4c1m/wBStLqeRr0ENE4ARPmzxj3rqiPaqB1nSQM/age3AJpx1jTluGty8hdc5whIBBwRQIufWoJreBsl4oyc88VFHq9hKyqhlJOADsOOTxUUuqwLNLG1tclYzjeqZDHOOPzpgTmCAHiFAfXFKUQg7lBX0I4qlc6zbQuUNresQATthJAJGcE0ttqglO1rO5Rghc/J8uMA4z681IFlbW3D/wDHvGD67RThHGikKqqPYVT/ALah8vf9jvSOeBDzx/8AqNWLG7W880rBNEqEL+8XaSec8fl+dMBsiUVOyc0Uxl1F4rN1D7FHfPPNcXKSBQpEYJAGR2FawGBiqF9qS22oQWwjVldWaRs/dxjA+pz+lNkooJcWvleT9s1EqrAiTYcnH/66b50M8m2O91BZJJDzsIVecYwe3StS01CCUyl2WMABlDEDIIz+dVo9ZVFAuYGeRjkCLBAU9MknrSsMikNvEklqJNSkYuAzHOVGfX0pZhaRyTQmfUW24DBMkAjuD61asdTlkuBDdRxpkFvMSQbFHpz1PSrF5q1hZH95ISSpb92M5xjjjvzQBRia1aAqkmokSOUJ5yCvJ+masto0WConudpJz+8OcegPbnmpbPV7C6lKwyMqgBtzDaCeOOe/NLDqdvLcPFyipnLuwAP09aYFWXQrd9n765GCCQZSd1I+g2LSNI4nbJBCmU4U+1FzriRXPlLaSyjJG9ZFxU0eoK1szsqCYHiISZz6c0aBqJLpdpKYzIkh8tdi/vD0z/8AWp0uk6fMS0tsGJx1J7dP5VVtNXa4eISWstvmR1kDfNhQODkDualvtTeKRBawmdSjZyGGG4x2+tLQCZNLsI5vOS3UNtKn0IPWh9NsCGzZxEN1+XrUV7fy4jayMLnBLpKrjPoAccVnT3GpvEbia+8gqoYw28TMuRk8HGTnj8qYGo1lZuRutIW4wCUHQULY2fmCT7LFuVdoO3oPSq8GploIGezug0gy22L7vGfWoYri/ZSszuBub7ltztP3e/UUgNVIIwMLDGPoopyxRxxhVRR9BWXcNK2kfYYILl5BEsYkdcdBjJ5qhrlrrF9NGLNprSBYWQgAFsnv17UAdFtXH3V/Km9BtGAPauVGn+JfLZU1S8RmLfP5SFhzxjt0xWzAb5bEW8kc7yBNvnsVDE45Y+9FwL5zTT1NYy6fqSKFS7u1G4EgzKCeMdcU6ayvJIoojEwVZHZsXXL7geDx2zx9BSGbHTH86Q5PvWVbWd9Dpxsgk7DcT5rXgMnPPXH4VTu4ZbMwyXVzdKgY7Q97wSRg5O3mmBuvRXPafqlvbWst1JJd3hcqg8qIuPl4wOBnuSaKBHYYplxJBCY/O2jzG2r8mcmparXMdl9pSOeNd8gLBmOBx7+tMRXm1KGKxju2tspJIyABewJGTx7VLHqWkvMsMc8TOz7AAh5P5VMtnpx2xiOFs52qDn602a00+BHeS3hUBSxHTOOaBlqbyYYmklRQijJ+TNQW9/p9w8aQlXMhAXEffbn+VQudPjSFpIApmAZFPXnH+IqdbbT1lCCOAM3QBhk/QUAN1G+s7B0+0RnYysxZYt20D1wKpjW7VrhQtmxtim/7QV4A78YzkZH51oSWtmvLQIM8cnrVBrfSdSslVAsSynauDtY89Me+KdwNIrAQSFiPHoKo2mo2ckUHniGCWfdsjyDkBiOuP85p+3Tjatc+TGsI3ZY8AAEg/wAqbbxaY+FhgtyVJUKAMjHXikBFPrFjb3jW00gjIYKpxncTjjj69al1DU7OxH7+UkkHAQbs/lT3j0+FwJY7VGboHIBP51H9q0fyWl82z8sLvZsjAXOM/nQIi/taF7mCFOPOYBS/GQc5/LFW5bm3WJ3M0ZCg5w4J4psbabLC08f2Z40J3OpBCn69qZb/ANm3O/7MtvJtPzbV6UAZZ8RW2wMltOw4B3YXBLY/TqfatKbULVIXdJkkYDIQMATVaO+0xbuS2k8uGWM4IcAZ+hqf7dp2wuZoNucZ29Tke3uKSGLbalay2yytJHFIw5jdxkH0rPttUmQ7Hg81mcF2M2QAf7vsMdKuQanpk7LEJIFnOMxY+YZOBnjvV/YFXPlqoHfb0pgY2r6zFZhZlUyQIrNNhTnGOAOOucVWk1W6W5lkWNWtio2K6Mu04HU475/StP8AtPTZWjiW4jk81yiqFJBIxnPHHUdagu5INS0iZ7qOXyVckRq+1pAp/kcdKQEd9qgDrHZxiQurHeysAp7cYokvX2QqszFljzI4iI3MB06cA81St9T0QvDeN9qgKO3ls5bA4wSR2B9KLhrTWI01LT72XeX8lGScIFGeWx6d/wAKBlxdQmGoqNu6DBDAKQy8Ag4796h1G51CS532aK0CquI5YPvk5yc9sDH51QsF0Zr9Y4768F1bTHezy5MvH8Xt8vFbumava6kkrRiSFUYDM2E3ZGcgelAjPgXWplimPkwBdx8qPgNk4AOfQZNFbo2sMghh6g5op2FcugYFVL3S7S+Ia5WR8HI/eEY+lXRVOawkkv47sXkqMmQqhRtwfUd6YFe30rSY9SLQBlu448na5yqnip5NKsLqXzJfMlkjymTISVz1H61BeaGtxcPcNfTxyOfmaNQCeMY/KrMdjIkcyx3rp5zFmxGvUgDI/ACgZFdaZp1zdLDc+bJIsZwrOThcj+oFR2vhvSLdo5LeORGQjY6yHK4PQH05PFT2WmNauXjvpWfyxHudFJwDn+tVbnwxaXAGbmZPn3ny/lyeef1NKwF+fTbeddkrzuAQwBkPBqjcaPpEMivJHJ5kzLEpDHJPQfyqJvDcqX8V1Bq90gVwzKcHgA4AHpzV3UtLN/GkdxevhH3qRGoINACJpVkLRrNXlaHBVo/NJ4JyQfzqrcafpGnSNqEnmROBtZ1c5wT3FXbexlgtvIivpAuDkmJcn8azW8NwvbC3lv7iVQwYM6qWyOnP6/WgC7c6Tp10pNxG8wZcZZyflNQHQNHeFbf7MDGnATecD2qt/wAIvY73b7TcZkKtJz97acrn6YrStrBrd5JIrkhpAN58tfmwMA/XFAFOw0OC2tJ47mQt58pZwshVSOgGPpVoafawp8rTRjG0fvSPwpLvT3u4hFdXTSqM/wDLNR1+lVF8Pwody3U3GSN2GAOCM8/U0AUrLyLrUZLa60/YFUnzGl35Yc46enNaA03SJgshtraXrtYHcPwqiPDVswfzLu4cM4c5xwwXbkfhxU8Hh60iQRxyzRqMYC8dDkfqaQFhdH0cMZFsbbcMAsB6epqR7PTkRy0MYCruYbuQvrjNVB4etVtZLf7XfGGTBdfOIyR3/wAfWhfD9j5TR+ZckMgjYtISWUdATTAktbXRy0gght1KKrOAMbQ3TP1oifRZH2BrYN5hjVSwyWHUAVF/wjunm7mui9yZJVVXBk+VlUYAx7A06Tw9p8j+ZIrs/wDewM0AThtKbZtFsRIMqeMMOefpwanW0tdoKW0O08jCDBrPv9AguYNq3EyOqFI27KMY6dxz0q3aaWkEEUf2m5YxxiPd5nUAUALb6baQGVo7ZMyvvclcknGPy4qVrWDHNvH/AN80fYY/+e1wf+2ppDZRc/PP/wB/TQIeECIFUbQOgFFSHpRQBcxUDG58zarW+eoBznFWcVmXEeqG+eaBIURkCAlwTwTz0qgLYa7ztH2YnuMmlH27j5bb8zWTbx6rb6is00ccskztkKwAxj6ccAVfvDqdxp7JDai2nccHzgdv6UgLGb7P3bb8zSlr4dI7c/8AAjVG0TWY7N4J0ieQECORXAwvvxyaSJdaXUlmkhiktQrLt34bk5B9OOlAF5mv+0dt/wB9GmltQ6eXbH/gRqreRahLeJNHG8SRo2EEgIL8YJ9utZdzp/iS8geK9nQDAKeQAnzbccnrjdg/hQM2y+oY/wBTbZ/3zTS2of8APK1z/vmodNOpQ2MMd/CZ7kLiSRMKpPsKyW07Xo4ytpfSxEvlmeIOxGScZJ96ANsNff8APO2/77NAa+/55W+f981FaLcxNctJBLI0su5eg2rgAD88/nVCSDXjIjJeEAA5UwLg9ff6flSA1N19/wA8bbP++aazahg/urbGP7xqnaQ6hHNby3UlxcGFWB+RVLkjGTg/XihG1ZNSkdoi1mzFguBuHAGOvrzQBMv9oY5jth+Jp4+39vso/M1jXNnq095JcrNcQsIytuVA+Qnuwzg8VLZQ6xHewS3TvdRRlj90IxLKRjjjAyKANV1vsY32w+imk232P9dbf98H/Gs2f+3VvvOt7dHiZuUlk+4vHTHfg/nVu8m1Qxj7FYoH3DJklGAPyoESlL//AJ7Wv/fs/wCNG3Ue09r/AN+z/jWMW8YNe+aIrJYQm3yd+QTn7xOM+nH1osb3xENbW2vIbR0Ks7RRMAVXB2ncR6igZsldR5/fWv8A37P+NIE1HB/f2mP+ubf41S1ZNbmlgeytYIzGSf3soIz0z09M1Yt21NWkae1V8kbQJwABge3XOaALG2/xzNbf98H/ABppjv8Ar58GMf8APM/41gaZ/wAJZcXM9480SW3mukUD4+6pwCeM5znmrN/Lq1taN515bQzvICrvKFUL0wBj8aANxBlQGIZhw2OmaK5Ke4WWDda+Klg8wh2KLvJbGDk46cD8qKAsd5WQt1MdUk8uC6EfmqrFo+NoByR+OBWxjmse41wWlzJ5wkliEm1BHEScbCf5jFUJFqC/m+0N5lrMsODj92d2fX8az9TvNWOovLYRXHkxRALE8eFkYnk/UYH51oWOtWt1JsKzQHZv/ergEcdPzp15q9pazwxvKxWQN8ygnGPWkMzbC/1pdR3XdpK9vNzhU4gA7e5NXtT1C4WBPsNpcO5kAYmP7q9z70yy8RabdSxxJJMjSE7fMTaOMnv9P1FWtR1BLe2MkO24kzgIsgGfxoAyk1fXJAkZ0SWLdBzIxziXHt2zWtb3bC2i86Gcy+WvmYT+LAz+tZ58RRqAzWV2AUyMYJLf3cZ/WpYtes3vI7RlmheQsFZ8BcrknnPoKAG32pX8cjrb6VLMmBtfPOe+RVS51LWJrOZYtLltpGj/AHbHllbjOfzOPpWrealaW8Jle5UjjhTk1mHxJaLGJGhugp3YwoJABxk88Z/lQIu6lezLB/oUMhlLqo3xnABPJ/AVXub68Gkyv9nf7ZtOxI1OAc8c1Wh10te3ERjkdA7CJxtCgKB1OeST0p0uvJb3pSZJGQQo37vBG5s5/LFFx2I5dW1hJDs0uKSMA4y7KxOOO3eom1i/lLo9lLb+XcwgFFLF4yw3n6AZFFx4nijNyzbtlvcYfauSYsZyvrWvBf201vHM1wke9Q2xnGVz2NIDOn1l1u5IIrC5dAgKS7cKSeoqLT9YuGvWiurW68kM6+Z5X+18px6YqW48QWcdxLbxiaWRCv3R8rAnkg+3erOnapDdTXIEwSKJwqF+C3GSfpQBW1W/uvPi+wxymNFLvlSN5GMJ9D/Sq8+uX8dw0MOi3Ey9pT8q9fz6c1KviawNxcxkviCcQEr8xyerY6hRkc+9Nj8T2s0jJEk0ZEir+9XAZCcFh9Bk4oAfYaxNLfSpcWF1BbhR5bFM845z/ntVxr62FwGW3nMhQjzPKPAHQE/Wq0GuQvqKWbKwWR9kUoI2khNzZ9MD+tX7u/trZFzcI2cnCkHgDJ/lQBjW19rFsnltZG6Zju8wsQMk9PYD+lTHWNQHynR7jJ6Mg3AcHr+OPwNOi8RWrCJfLuJJZYklCovGHGcZ6ZA61cttWt7h1C5QGMyHecFTnG0j1oAjttX+1WMssNrOsqM0YV04LjHcdsmqV6b66t1LoEmjIIAgyJeOVJPQE+npVi51K1sbiG1gkjCeW8rxIu5iMgcehy1WJ9UhjtI7ja7lyB5YxuB96AKNra3YlNy2l2heWNFK5wExnj9aKmttYuLiOVhouoR7SNpZR8/uOaKYHSdKy7nXdMtbpobi5hiVQcuzDBxjgfmK1cZqgsemS3Qt/stu8jozn5ARgEKf1NMQWU+l3V5LdW95DNJ5YRgHBCjOen1/lUuo39jYQCadk2lgo2gE5qnZx6auq3DbbSNVBjVQAM4wWP4VopHp8x2olvIcBsAA8HoaQzKtr6x1LUrSSCN8osnLoFAHAz75yMfjV+9uIbZEJjWUu4UBAP8AOKhvLvRbRmW4ktYihCkEcgntgVLaiyuklZLddsUjRkkY5GMn6c0AQ6TqljqIKwSRNKiq0ihfu56DnvTLtrGLWYpJNnniBuo+VVyOceucCl8zQSPMWSxyTgsGAycE/wBD+VJFHod06KgtJXkB2ru+YgdeOvFAEb6xpq35tXkhjKjDblw27dtAAxz3q/bGG4i82EI6ZK5C9wcH9aq3enaREhuLm0tlUEZdh0PQc1XQ+H0jBRrSONpGUHfgFu9ADX1e0i1GW1uFigRGK+Y64BYKGI6ehFLper2up3kaWEXnW7QNIZvKKgEMAF5H1p9tZ6PfLK8dnBKFkMbk8/Mpwf1pEXQ45zbqsEbqdpGdoB44/UUAWb2e2tSqyRje6sVHl9doyecVWTUtKkYRLNbebuVNgAPzMOB0qRY9LkeJAkLtIGMe05BA4ODWbew+Gkv1t5EgguFkUkBcb27An8jQBbvNS060naC42o6qDt8v16D61PYy2t7AZrZEkQOUyE7jrWU9x4dbZtjiuVYNh0G4Db1BNXrCz0mW3D2cEXlMf4MgZpAMM2kWMtw7xQ25L/vH2ffbgZ/UCp7C7sb+A3FsiSRrIY9xT+L2pgsdHkBHlQY8woQT1buPr0pLWz0xp57eG3VPJK7th4yc+nfimA5dLhTVpNQkAOYgixso2x88kfXiobO8t7gxf6PE4mleOMxruAC5yWPQdKmlsdO/1MnHmDAUyH5hTRY6bDHEsQYJJII08uTgN+FAE0E9pNIYYol3BN4Hl4G3JHH4iqt7qmkWc8kV2yQlFDMWj+XnoAe59qluLOxt0DSySRgcbjIagu7XSUjb7VOAu8KfMm43dh9aQBLqWlx7ZNm5WwFdISwORkDj25qGLWtKmJWzXz3jeMPiPbtDMBu59M1Pbw6ezmGC6fcpwVWY9QP8KlOl27f89+RtJ8w8j0oAvowbDK2V6gjoRRSQxiKJY4wAqKFUegAwKKoRpFe1VY9NtY5AyearYIyJDnBOT+vNW2HBAODjg+lV1iud2PtxJHX90tAFc6FpZ3Zt2O7du+c87vvfnUkekWUT+ZGsqPsCZEpB2joKm8q6z/x/H/vytN2XBJUahlhjI8lOKAIH0mxZtzRyMc5yXJ5qQWUAG0PcAenmmlZbhThtQwT0BiSnCK673x/79LQBRm0LS5SHkt2YgYGW7UyPw/pMcwmigZJOzqxzV+RZkTc+ohVHcxoB+dDRXH/P83/fpaVgK93p1vPCYZ5bh0JBKlzVWbQtNmkMksRdj1JFXcTGUxDUB5u3dsMa5xnrSbLhmYLqCMV+8Aikj6+lMCO3sY7ePZDNMili2AepJyTTf7Lt3YuzMxYkksAeSMZ/QVMUuhgfbEJPQeWM0eXfY4uYj9Y6QDRZBQgSeRQn3QAPl+lV5NHgYPullfexYlgCc1Z26h2uLc/WM0hXUMECa1J/65n/ABoApR6JBGnlxyyIm3aQFA4qS10sWsIht7ueKMdFXAAqcLqWP9bZ/wDfDf40qjUMf6y0/wC+G/xoAy38L2TXDTme7EjSeaSJMfN61cttLW1MpguLhDI258EcmrW3UP8Anra/98N/jUbLqGRma09so3P60AUr7Q4Lx1e4mnd1BAOfXr+hI/Gkh0KGCWCSGaWMw52AAYBIwePwFXWXUv8AnpaH/gDf40hOp/8ATp/49TGV77TWvLcw3Nx5keejRqeazbnw2ktsYYriOPe3zv5CliM5bn1PPPvWxu1HHzR2xPsxoQ33/PC3/wC/hpAZkXh4xajaXdvcpCtrHIqIkC9X7/q351pJa3qqqrqBwP8ApitShr//AJ97f/v4aUtqGRi3tvf94aBE4HHr6n3oqTHHPWimBZfdg7cZxxn1rKnstSknaW3uoYGOCwGSCfU1qyZCkqu5scD1rD+y6w1s0b4DySF5GQj1XAH4A/nSGh0ena9vVn1YYEYQhc888nnuf0qzBa6nBLLN5sMrymMMXJ4VM8D65NU7b/hIYNsS2sQhwrEhhuDYy35n9Kak3imSFVls4YyY2V8EMdx6EY7D070ATaxpuoX1xDPHJDC8KsEGSVySOSO/T9asW0OsLpxhvJraa4bdulXKjn0HtU1tcXEdtFHJZzs6ooYjHJxz3qC8k1RrgPbRzRx+WRsaNT83Y9aAM6PT9QuPOsp3DW8Hkqm9jglRzg9+cdauR2msJpTWoubcznO2c549OPpVcwanHftfW8ExdmJdJVBVhtwo4PHrTbeTxVHMjTwRTRZ+dBEFbHHAOcetAFyys7+2llmY28zyBRudzwAMfr1rM/sPVEaaS3vEtpZnZ5SjHDZPHXpgcfia17Ge+FoovrGYz5O4pjGM8d/Sql//AGzNcbrNpLaPYQFaFX5I69e3FAFGLR9StVQxXkSSNJuldnJ3knkD0z7VsXi6hNaywxrDG7oVV1c5U+tVI49S+0W/nRzSwwuXJaMb2OOO/arN9LfNGgtIJYyG+csoORjtz64oAzZdL1tIilnqUkAZw7AkNg45wSM/nV3T4tRtY5/tCrcPJJv3bwvGAMdPas+OTxRC8ChbYwRp+8XyTukY5yck8cmppZdUU27BpJNijzQ0WNzY5Iwen/1qAEnj1xRI9nDAkkj7j5kmQBxx09hU+lSavFYxpf2aTXA++6TgA/mKZYX938xvoX5RduyI8N/EP5VLe3xMaG1W53iQE/ujgjuD7UARWaazHfyTTLvgYtti8xRj05xVOwh10vcSkSIhkcwxyyhsZAAJ46ZycCpk1q/8lZJNGnU4BkQH5h6gDv7VPpOsm8sxNc2N5auWI8toiSADwT70AM0hdatlmXUFF0S+Y2WUDaPTGKrXq+InE6xSLGJMhAEGYh7Hufr61Pf6xMk7wwWNwyeSzCRoTjdg4H8qqJeX0RhhjMreXBGW3Kw3sTl+SD/k0AI8fiaOxWGCVpJRtzLLGGYAHJ78ntVjw1ql9dWcrXtpPKyzFEeKNQrAKDnr6k1Gur61MpP2eyswu7Ik3uXOflAwPTnPrxWpZ31ikEa71hJGWjVGwp6kdKEBT1JtUkuop7GK6RI1OYnjGGYkck55GM8euKv6dJcgEXUdyzu5OSoCIM8Ac+lZba5erDI8drFI+4+WjblGNxHJx6DP/AhSLruoXDPGunC1UY2yOxbJ3Y9PTmgDo2x0oqvayTS20ck0JgkZfnjznafrRTAvyMEQsckAZ4GTWXp97dpfTJcWjC3Z2dZMEsOBgY/D9a13ZUBZmCgdST0rJ/4SHT3uJbWG4BnRGYDPXH/16Qhup6pfxTBbGy86M7eWUjHPOf0pr6tqAmjT+zFEe794+8nC8dBjr1pf+EitBLFHudiZGilIQ4VwuTj2zxmnSa1h4z5bbHQuTwccZA+tAyK0vrxIR5yb2BGRtbJySTz7DAqSw1WWZoBdWzQCSMlsBj5bDPB45GMfjViHWbOScQhmH74w7jjbux/LPFTahqVrZwpJJcR4aRUHzDuaAIdQ1CKGJWgZpHLqMCNvu55PT0qvZ69a3F3Jbvb3UGwE73jba3OOOOfWrw1G0m043sMyvFgleQCcVVuNc0+2WNrq4WEOrMNx4+XrQA86ja+YczHZj+43J/KsmG/uY5A00ryK90z4UN8ke3henqP1rVbV7M6OmpxyeZFIqsgBG47unHaqS+KdD3WqSahEklzKYkQHJDBsfN6dufegB0utRxxo5hmckLuVI2JUkEnt24H40ul6x5yEX1ubSXLFVAZgUGMEnHB56e1XNO1CG+t2ljcIFkaP5iBnacZHtUF9q0FlfrHPMgh2AnA3EknAxQBXTVhI1xNbubhVcJEhUovTkkkZpBrBEt20sTrEgQQrkZY4JY5/IVqRXENwZNuMI2wk45PfH51SbVdO8u7MpEaW0gikZ0wNx6Y9uaAEtdUtp4Fkkljt3PWN5RkVQ/4SaGK6khubWRFXJWWORXUr6nn36VI2t6IVPzB3DbdiQFnzgnpj0Bon1W3jffDYebbC3895BHghSDjt7dOtAFux1a3n05bmSaFZCpYp5g9TgfliqMHiWOMr/aSrAHVNvltv5bOc46AcVqWc1nd2f2q1ijlj7EKBmm6tc2+l2Qmktd4LBQgQZJP4dutAinNrsatIYYGnjjmEfysASMcsM9RVW48TMuoG1t9Kmn/0czA+cinqBgjt161qNcaXIrNGYJdjBSFAByegrJ0ibT5WMt7bWy3EkzQiTaA20N8qnHfrQBdj1uNoleaymiO1WkUkExg59OpGO3rTtN1iK8mWMWdxFlGctIAAAOn1Jz0pv2jQfLDSm0hG0viRgDtHBNW0g01rb7UsUDQlfMEgGQVx1/KgCDVtWWxkRVs5roNG0hMRGVxjA+pJpq+INNZiu25BBOR5J7d/xzVm0g0+4iEiWcYBPGQMn34pLrSNPuIHge3Cq4wdhKn8+1MCe3mjuIUuISdjjKkjBxRToo0hiSKMYRFCqB2AooA0Su7gjPtWZBfWb3VzG0CRmFygYqPnwuTzjsK0ZY0lRo5FDKeo9azfs+iyXLW/kxF0cqwIwAxXJ/SgCU3+k5dWntwVfy2BGCD/AJ79Kd9q00qMNC2WVRhe7fd/Oo5NB0Wdj5lhbyMOD3Iz2ND2Wl27xw+RtLbVQAnscD9TSAk1DybWJW+ywuzuEVThck+9JC+mTrHujtwZF3KGUemadNp9pMm2RJHTOcGQkZFVbrSNJklRp1fcx2rmUjJ9BTAWK60KaaOGGSxZpPuKuOfp/T17VbNlasMNaQMPdAaqSaDpbOpaCQMu3BDkYx0/KpYbO3bzJUurx1Y7f9e2AVyKAK8lxo8E/wBmaGBCJUixtAAZulFsNFuBJKttZLhtrEquTzgUp0vSTdSxt5jTygPIplJZscAn/GmSeHtJaUTGOcOGDAiZhyO/6UDJdSbTtOtRPdW8ax7wgCpk5Jx0qf7DZspP2WI5x/Dn3qB7SyvUeMyzTKjbW/ek4bAP8iPzp5s7eIl/tE0eBknzOgxjP5cUCKl62l2twIZ7YBiA2duFwWC5J+pFNvU0FYGecWmzJVjuyMryc/Src2lwXGfNmlkDAA7iCCByKqr4b0+Pf5e5A6lWAUcg9fzpDFg03S/KE0NrGAw3bgCMg96pWf8Awjd3HK9utu8AGXk3YRhuI6555BrWjsWijEa31wEAwBgYxWVf+G9GuJI7W6Qv5wbA2AAgfMenvQBaTStFWGQR2kHlAneEPAPU5wetIY9GWNZSY8FRIPnydp6GmaXob2sNzG148azyM2yMDbtxgfpUNv4U06OXz7W4dPlEeExtIU9MUAFhb6Lq5l8iCb/RZjHuyV+dSQcfiDT1sNFuLnyElkaW2OceawKH29+laUNlPCmyG7RFyTgQLySck/mazL7QFnwov/s8jSebvSJdzMO/vQAzV7HQ7Uwx6h9oJnbbGC5YsRV60srGS0MEE85gG6PYJzgAEgjHpkGqGk+HP7PZQurNcPEWZPNhUlS3U/U461cstJazupbiC4RXl+9+6GOufw5oAfBo1pb2xhtJLmBACo8uU/Lnk1L9jeNFC310FUYyWB/nVYaTcZhc3aySQsWRzuGMsW6A++PpUGr6C2qzb7uYICApMLupC85AGcc5OaYGwksUjMkbq7IAWwc4z0/kaKzdI0WLSLOS2s7qba77gzkMVH936UUCOgkUspAdkPqvWsxtDtd80gmuFaYku27qSMZ/KtOXzCpERQN6sCRWe2n37XMk/wDaAAkxmMKdox6envQAzSdLhs4nSx1C4ZcgElw+MZ4z+JpmoaELy6S6k1G6WWNNilMDAznP1yBT9J02+08yYuo5kcLlGXADAYLA9ee9WpxfNE6KsCkggNuOR70hmPbaTPZ6nAtvfXDogYu74baSDwfxNS61ptxqcMdumogssqsxVFDKueSMfiKINM1SC6Ey3StuKeahbhwv+POfrRHpmpwyStHNFtk2gAscqAzsefct+lAFjStLfS7FLK2vpGiViR5iBjz15NQ2OitZ3klzb6hKDIMbCilF5JJA9yabpdjrlvJG95fRXQRNu3JAY85Y+/StJBeqP9XCxyeS5pgZGoeHZLq6uLr+2ruGaeMRlolUFV7gexq+1lctYm0a/LJ5ewkxjdjGOvrVhnvB/wAu0R+klJ5t5/z5ofpL/wDWoEYlx4XWZpCdQmXzJBJIFOAzAAA4HsKmTw6Y7Oe3S6LGYnLuWLKNu0DOegFaqy3eebLj/rsP8Kd5tx/z5sP+2o/wpDuUZNPvWuY5jdRYRWGzDbTkAZ69eOPqadDBqVtZRwLcWz+Wu0M6uSfrzVrzrj/nzP8A39H+FMlmuthxYE/9tx/hTEZV5Y69cXDPHq8FvGyldiQscDjkZPXrz70+207UY71Lue+juHijKIrKwUf7XXqRVw3NwvXTpMY7SA0guZP4rG4H0wf60hjLyK+ubaa3/crvXbuRiCKy20/XrZA8WohIow7FFCnOfwrZF0Qf+PK8Pp8g/wAaDdvg4sL3/v2P8aBFXSLjVZNNhkuLeFpGBJZpMEjJx29MVWuLTVZL3zjMiIN5QLLyhIA9Pr+daX20nG6yvAfeMf40hvIxjMNwv1joGZKWuuw363UckckbeWsytJyyoD047k81NrMOp31osMMTQMsgYsso5x0H54q4dQtlzu+0f9+WpFv7fn/X9f8Ani3+FAjKZPFPlSKptw2wCNV4AIHqfU4z9K07G41KOyiS6sWeYDDsJlOT+VS/brf1m/79NR9vtQOXcfWNv8KYFktnnI6UU3rjPpRQBoyeYqExx+Y2em7H603zblRlrJvwkBqeWRYl3NnGewzWGmu2cV7ctKt6czpCn7hyBkfy96AsaZuJcfNZTfgQaYblh/y6XX/fI/xpXv7MA5m7f3G/wrFm8SboJWt9PnkkTACsrLkkgenQZz+dA7Gsbt+1ld/98D/Gj7W//Pld/wDfI/xrPl1lJIt1usu4bGZTGwJXPzAcUk2uN5bSx2spURh1QqQxO7BB44OOaAsaX2pv+fS5H/AR/jR9qXvbzj/gFUbHWPOdBNEIUZSQ+7uPUdqszajbLbTSRTxStFkFA4BLAZx+ooCxI15EvWOcf9szTGvoM/dn/wC/RrPTxNpy3UdnPNsuHk8vAHyj5c53dMdvrVrUNXiszHtRrkPnPlSL8mO5yaAsTLfW/wDdnz/1yNO+1w4ztn5/6ZGs1vEtqrSGQFIw21JS42twSD7Z6Vd0fUvt2lW11IyRSSxhmQuMgn8aAsSG5hHOJh/2zNI97agEl3H1Q1GdVtlEkjs6xxsysSPTHT8xSRapaz3txY7wssWPlbjcMDkfn+hoCwgvrLJLT4+qN/hR9usT924H/fLf4VX1zVBpyQsI45A7kOd33FAJLfpVa68QW/lFrCBrt9yBVHGQ/Q5+lAWNIX1mDn7R/wCOt/hQNQsT/wAvK/iCP6VW0/Vre6uVtdjLOYzIUxwq7io598VHca9pMbvG0geSNxGUVMsWJwAB35oCxfF5ZlRi6i/FwKQ3Vt3u4B6fvV/xplhLb39nHdQ2/wC7kGV3xgEjPpWe+saGqJJNcWsIaVohvA+8pwQeOOlAWL7X1qB/x/W//f1f8aEvLbn/AEyAn/rqP8ayLjWLGGV420udh53kxGOAMZWA+bA9B61pWrWF1G00KwSKrbWIUfK2BkH35FAWLImjYcTx/g4pSw/vqfxrMvrvT7a+gs5rRSZhy+35UGcc/wCe1FodFvb2a3ght5TFGkm5eQQ2e/Tt+tAWNJRnjNFPXk7VxRQKxrj6UwnPekZ1UgMwUt0BPWkByOCD9KBicUHimg5zjnHXFNZs5GRx79KYh1I2CPmAppzgcf8A16M7m2gjPpmkMNkfdFP4Ugih/wCeUf8A3yKf0GMUYpgM8mE9YYz9UFIY4f8AnjH/AN8in/Nnoab8xIxSAa0EDDDQREehQUhgt8Y8iPH+6KkGT2o6cYoArvZ2cgIa2iYHqCtQy6fp+3Js4eP9mrhpkw3IRigCmdN005LWUR+q5o+waaq/JZwqOnC4qaTIXqRUZfk96AGiw08tu+yxg+oGDUbaTpm7cLVQwPUdalSQtz09KfIRwMYNAEA06xRcLGwA9HNU5PDugyPvbT4WPqRmtHnpntUTkg+n0oArrpOnoF8tXQoCE2uRtzVTRNCjs7Ixz3U8k0kjSzMshClifT2AA/Cr6uOTkN9KfE3U5BHrQBHJpkEpzJcXLcg8ynt0p9ppltaYFvJOig52iQ7T9RU6tz2xUgHHcigB8SgEtRSL0ooAdqen2uopGl2jsIyWXa5XBIIPT2JqkfD2m7CqrcL05WdgRxiiimBGPDemrtKtdqQ4fi4bqBiov+Ec03y4483OI0ZAfOOSrHJBPfmiiiwCw+H7KFkZbi9OxDGubhjgEYz9fenHw7YmFUSa7jZQQJVmIfnrk96KKEAXXh2G4+9qOoqOeFm4ye/4VL/YcbW08M2oX8wmxy8vKY/unt0ooosK5Ql8KBoxGNb1RV2lQPN6A4/qM1PeaDNcAgazfxM0Hkuyvy3+19eaKKVhksekXa3CSy61ezKmDsbAB4x29ahGiamgCx+JL1VAO0FFPXpn1xRRQAo0nWMgnxHckA5H7lOmCMH15OfwqeWx1dli8nWCjIGDEwgh8njI9qKKAIZrDxF5bKmuRBsHBNsOvaqH2HxD9rDT6xA8SBfMVbfaWIxnBzxkZoooGQf2b4iLTmLXERSzbFMROzP3e/OKmvLXX/tctxDqsSWxPyRGLpyO/wCB/OiikBrWglWyh+0SeZLsG9wMbm7mh0VgW5496KKYhvlcFuh3bTz3pkCbZZFyc8k/hRRSQFqJC7fKcZPepolZhhT19aKKYCIpEjLkcdaKKKAP/9k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4" descr="data:image/jpg;base64,%20/9j/4AAQSkZJRgABAQEAYABgAAD/2wBDAAUDBAQEAwUEBAQFBQUGBwwIBwcHBw8LCwkMEQ8SEhEPERETFhwXExQaFRERGCEYGh0dHx8fExciJCIeJBweHx7/2wBDAQUFBQcGBw4ICA4eFBEUHh4eHh4eHh4eHh4eHh4eHh4eHh4eHh4eHh4eHh4eHh4eHh4eHh4eHh4eHh4eHh4eHh7/wAARCAEGAM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07Sbm1uMJGuD6VrxwIOq1jeFrUAGbb9Kh8c+JpvDklmsdpHcfaA2SzEbcY9PrWhKOlWGPn5Rmo7i1jkB3ID+FcPa+PNQlJf8As+2SMdTuYmnXPj24iz+4gz2XnmldAdlBZRoBtQAewq0luuV4Fcdp3irV71A6W8EaE8sy8YrpLLV7aSWO3e7t5J2O3YjAnP0oTQzU8oelHlj0FEUhkmZeMAcVKw+lUIrPGKakIBzge9TTj5eDioFBz940gJPLGaXZkZAOBTCP9qvIPGWr6tefEXTLjSpbp9Os7hI3SKbb5h3YfjoR9fSlcZ7GF5prhSCMjoaslfmP1quyjdTEZEduBHge4FQxWvlyAtgj+VXbqQw2rS7R8o3HjpWZq02oN4duLjTZEjuzHmJ3TIX/AGiPakM0LiD5RhQuMUltD0BAHfp0rmfh0viKNbtNa1STUrf5XhnlADbj95RjtiuxjXAIXjk4oAYYyAcqPwFQSxfIQfr+FaHXI5rk/HGqalpvlQ2McJSaNt0jjJU5AGPzNAF6JYpgzRyJInTIGaZ9lYKF/hBzjHSuU8KazdRXn2ONDPAE5XAG1vXNdD4h1CK3hNqYS8s0ZKp5mwkd+fai4FmaSDyl/fRHJwp3CsbW9Livbaa3kUGOVCpNc9c3DPGI41DA5VwW6NjjaPz57102gXKzWf2VlAaP3PI9eaAPGdNjk0/U7uwnLB4WI+vPX8qK6j4vaS9rcRa7AmFfEU5Hr/CaK86pTalY7qc7xPa9KgEFmiYxxXC/GHab3SFZXYFZOEGW6r0FejKMDFcn430+G81zR5JZGUxFioGPmORxXovY4TD0vSrCHTfMWHzboqWWJpfmwcZGPWuas7bT7ZLm6vmuLkCcsmwj92P7p9ea7DUbdbK5kuhdaSg5ZXd9sq556Z5rmPt2iRzTSXl/ZGd5FJa3Q7G5yFYHr9RUsDZ0yC71aJUisHNoSD90gHHSu50nT4rVVlNiqS4+9sG786wNN1S1uj+4vb1Q7EEW8oZEJHTHVcela0VtHNkx6hqJkOOfNweKpKwG5Z/NM5C8bQPerLDnpVPSY2ijETyvKyRhS7n5m9z71NqNwlnavcSBmVeoA5qhCzKdnSogPpXH3mpXWt3cN3Y+bDBbhhLG2QWBwc/gRj866bQtQa/tHmntzbMkhjOT8rehBpAUvE2o31ikFtpunNd3N1uVCcBEwMkt+FeSXFxZaZqD/wBpXIt1kdtrRpkGT0Htmur8feKdTsNVn+yvEI7SOR0VotxOByP51y2i+HvFEdnoPiqe6hvGaU3EunTqFBjz8uOOuM9faoerGep+FtdkvLA2s2PttthZAeuCOGNa1rK00mxvXOR7VUtolaVpGiCvcYZmxhhxwp+gq/aw+S3GST3NUA2aJAkiYyCp4NeefEjxPN4ftdJhtw0aSTjzdo5MS8lfx4FejIpIJY5rx79ouAKNDlyQhaVGwOmQDn9KGBsfDjXU1/U72O3jeNLeJWUFsBskA8fWvRLdW2/NtBrxz9nhd2raqASQLdAPf5xXtYjUL92hAN28nmvPfiFcR32oDT4X/wBUQkrk42HIbj16frXooXHOK4HxY1nJfx3VjYzz3XngTIgwGAPcnikwRL4F02OG/vLn5CeACF79/wAjTviJYhtPjvljDSxyJHyOArMM1b0Zby01K5eSG0jtZgGCrISyEc0eNbuJ/DUgbzE+0HZGVB4cdCT2HHWi2gHGadazPcl7hnIimZknMn3VHJAX05xWp4LkjuNWnVVAMUZHzZLYJzya5vUbG6eK2i8tpD5nOxyCBjAJ9cV13gC2dri5uGhdAUUMXXBY4x0/ChbgbGr6bbahZPZ3MYeJ8Egj0ORRWi8XPQ0U3FPcE2jaUVwfxRkeO/09ovN81UZkCrnkEV3yqcVWu7mSO6Mf9nSToEyJAAct6c1TWgkzya98M2fig/2l9lKX4A85CSA3v9KmsPD9zpdjPGul27QY+fzU3YB9CBmvTjfzBMx6LcElehCj8KuWU01xkPYyW4GMbyOfwqeUdzyzTLPUIJYo7PQ7G2hZ8G4XzC6Z78V3NhayYHmkzHAXzFjKYIrplQ/3APwp4VugWq5RXM7S1RZZApkI2j7645q5NHHKjRyKGU9Qe9S7Wz936UFedvGfSmhGPqfk28Uen2sQjluSUTZH8oHUkntUcXh3TQCJBJMvB2O52hh3A9a28H2ppIA5ZRz3NKwXOU8U+H49SeOG102EO7hprsnBVc5IHqTWrf6LHOsfksY/LUKqkZGBwK1e/wB4U15oF3BpkBUZOW6UWQylY2syySNcFcKwEQX+6AOT75zVxhxSCWE9J4j/AMDFRzXNrGrGS6iAA5+cUARKOPaua8deELbxdBZQ3F1JbfZJvNBRQd3GMc10TXWnxqhe8hXeMqGbqKg/tTTI0DNdIuckKepHr+lIZi+EvBNj4c1m/wBStLqeRr0ENE4ARPmzxj3rqiPaqB1nSQM/age3AJpx1jTluGty8hdc5whIBBwRQIufWoJreBsl4oyc88VFHq9hKyqhlJOADsOOTxUUuqwLNLG1tclYzjeqZDHOOPzpgTmCAHiFAfXFKUQg7lBX0I4qlc6zbQuUNresQATthJAJGcE0ttqglO1rO5Rghc/J8uMA4z681IFlbW3D/wDHvGD67RThHGikKqqPYVT/ALah8vf9jvSOeBDzx/8AqNWLG7W880rBNEqEL+8XaSec8fl+dMBsiUVOyc0Uxl1F4rN1D7FHfPPNcXKSBQpEYJAGR2FawGBiqF9qS22oQWwjVldWaRs/dxjA+pz+lNkooJcWvleT9s1EqrAiTYcnH/66b50M8m2O91BZJJDzsIVecYwe3StS01CCUyl2WMABlDEDIIz+dVo9ZVFAuYGeRjkCLBAU9MknrSsMikNvEklqJNSkYuAzHOVGfX0pZhaRyTQmfUW24DBMkAjuD61asdTlkuBDdRxpkFvMSQbFHpz1PSrF5q1hZH95ISSpb92M5xjjjvzQBRia1aAqkmokSOUJ5yCvJ+masto0WConudpJz+8OcegPbnmpbPV7C6lKwyMqgBtzDaCeOOe/NLDqdvLcPFyipnLuwAP09aYFWXQrd9n765GCCQZSd1I+g2LSNI4nbJBCmU4U+1FzriRXPlLaSyjJG9ZFxU0eoK1szsqCYHiISZz6c0aBqJLpdpKYzIkh8tdi/vD0z/8AWp0uk6fMS0tsGJx1J7dP5VVtNXa4eISWstvmR1kDfNhQODkDualvtTeKRBawmdSjZyGGG4x2+tLQCZNLsI5vOS3UNtKn0IPWh9NsCGzZxEN1+XrUV7fy4jayMLnBLpKrjPoAccVnT3GpvEbia+8gqoYw28TMuRk8HGTnj8qYGo1lZuRutIW4wCUHQULY2fmCT7LFuVdoO3oPSq8GploIGezug0gy22L7vGfWoYri/ZSszuBub7ltztP3e/UUgNVIIwMLDGPoopyxRxxhVRR9BWXcNK2kfYYILl5BEsYkdcdBjJ5qhrlrrF9NGLNprSBYWQgAFsnv17UAdFtXH3V/Km9BtGAPauVGn+JfLZU1S8RmLfP5SFhzxjt0xWzAb5bEW8kc7yBNvnsVDE45Y+9FwL5zTT1NYy6fqSKFS7u1G4EgzKCeMdcU6ayvJIoojEwVZHZsXXL7geDx2zx9BSGbHTH86Q5PvWVbWd9Dpxsgk7DcT5rXgMnPPXH4VTu4ZbMwyXVzdKgY7Q97wSRg5O3mmBuvRXPafqlvbWst1JJd3hcqg8qIuPl4wOBnuSaKBHYYplxJBCY/O2jzG2r8mcmparXMdl9pSOeNd8gLBmOBx7+tMRXm1KGKxju2tspJIyABewJGTx7VLHqWkvMsMc8TOz7AAh5P5VMtnpx2xiOFs52qDn602a00+BHeS3hUBSxHTOOaBlqbyYYmklRQijJ+TNQW9/p9w8aQlXMhAXEffbn+VQudPjSFpIApmAZFPXnH+IqdbbT1lCCOAM3QBhk/QUAN1G+s7B0+0RnYysxZYt20D1wKpjW7VrhQtmxtim/7QV4A78YzkZH51oSWtmvLQIM8cnrVBrfSdSslVAsSynauDtY89Me+KdwNIrAQSFiPHoKo2mo2ckUHniGCWfdsjyDkBiOuP85p+3Tjatc+TGsI3ZY8AAEg/wAqbbxaY+FhgtyVJUKAMjHXikBFPrFjb3jW00gjIYKpxncTjjj69al1DU7OxH7+UkkHAQbs/lT3j0+FwJY7VGboHIBP51H9q0fyWl82z8sLvZsjAXOM/nQIi/taF7mCFOPOYBS/GQc5/LFW5bm3WJ3M0ZCg5w4J4psbabLC08f2Z40J3OpBCn69qZb/ANm3O/7MtvJtPzbV6UAZZ8RW2wMltOw4B3YXBLY/TqfatKbULVIXdJkkYDIQMATVaO+0xbuS2k8uGWM4IcAZ+hqf7dp2wuZoNucZ29Tke3uKSGLbalay2yytJHFIw5jdxkH0rPttUmQ7Hg81mcF2M2QAf7vsMdKuQanpk7LEJIFnOMxY+YZOBnjvV/YFXPlqoHfb0pgY2r6zFZhZlUyQIrNNhTnGOAOOucVWk1W6W5lkWNWtio2K6Mu04HU475/StP8AtPTZWjiW4jk81yiqFJBIxnPHHUdagu5INS0iZ7qOXyVckRq+1pAp/kcdKQEd9qgDrHZxiQurHeysAp7cYokvX2QqszFljzI4iI3MB06cA81St9T0QvDeN9qgKO3ls5bA4wSR2B9KLhrTWI01LT72XeX8lGScIFGeWx6d/wAKBlxdQmGoqNu6DBDAKQy8Ag4796h1G51CS532aK0CquI5YPvk5yc9sDH51QsF0Zr9Y4768F1bTHezy5MvH8Xt8vFbumava6kkrRiSFUYDM2E3ZGcgelAjPgXWplimPkwBdx8qPgNk4AOfQZNFbo2sMghh6g5op2FcugYFVL3S7S+Ia5WR8HI/eEY+lXRVOawkkv47sXkqMmQqhRtwfUd6YFe30rSY9SLQBlu448na5yqnip5NKsLqXzJfMlkjymTISVz1H61BeaGtxcPcNfTxyOfmaNQCeMY/KrMdjIkcyx3rp5zFmxGvUgDI/ACgZFdaZp1zdLDc+bJIsZwrOThcj+oFR2vhvSLdo5LeORGQjY6yHK4PQH05PFT2WmNauXjvpWfyxHudFJwDn+tVbnwxaXAGbmZPn3ny/lyeef1NKwF+fTbeddkrzuAQwBkPBqjcaPpEMivJHJ5kzLEpDHJPQfyqJvDcqX8V1Bq90gVwzKcHgA4AHpzV3UtLN/GkdxevhH3qRGoINACJpVkLRrNXlaHBVo/NJ4JyQfzqrcafpGnSNqEnmROBtZ1c5wT3FXbexlgtvIivpAuDkmJcn8azW8NwvbC3lv7iVQwYM6qWyOnP6/WgC7c6Tp10pNxG8wZcZZyflNQHQNHeFbf7MDGnATecD2qt/wAIvY73b7TcZkKtJz97acrn6YrStrBrd5JIrkhpAN58tfmwMA/XFAFOw0OC2tJ47mQt58pZwshVSOgGPpVoafawp8rTRjG0fvSPwpLvT3u4hFdXTSqM/wDLNR1+lVF8Pwody3U3GSN2GAOCM8/U0AUrLyLrUZLa60/YFUnzGl35Yc46enNaA03SJgshtraXrtYHcPwqiPDVswfzLu4cM4c5xwwXbkfhxU8Hh60iQRxyzRqMYC8dDkfqaQFhdH0cMZFsbbcMAsB6epqR7PTkRy0MYCruYbuQvrjNVB4etVtZLf7XfGGTBdfOIyR3/wAfWhfD9j5TR+ZckMgjYtISWUdATTAktbXRy0gght1KKrOAMbQ3TP1oifRZH2BrYN5hjVSwyWHUAVF/wjunm7mui9yZJVVXBk+VlUYAx7A06Tw9p8j+ZIrs/wDewM0AThtKbZtFsRIMqeMMOefpwanW0tdoKW0O08jCDBrPv9AguYNq3EyOqFI27KMY6dxz0q3aaWkEEUf2m5YxxiPd5nUAUALb6baQGVo7ZMyvvclcknGPy4qVrWDHNvH/AN80fYY/+e1wf+2ppDZRc/PP/wB/TQIeECIFUbQOgFFSHpRQBcxUDG58zarW+eoBznFWcVmXEeqG+eaBIURkCAlwTwTz0qgLYa7ztH2YnuMmlH27j5bb8zWTbx6rb6is00ccskztkKwAxj6ccAVfvDqdxp7JDai2nccHzgdv6UgLGb7P3bb8zSlr4dI7c/8AAjVG0TWY7N4J0ieQECORXAwvvxyaSJdaXUlmkhiktQrLt34bk5B9OOlAF5mv+0dt/wB9GmltQ6eXbH/gRqreRahLeJNHG8SRo2EEgIL8YJ9utZdzp/iS8geK9nQDAKeQAnzbccnrjdg/hQM2y+oY/wBTbZ/3zTS2of8APK1z/vmodNOpQ2MMd/CZ7kLiSRMKpPsKyW07Xo4ytpfSxEvlmeIOxGScZJ96ANsNff8APO2/77NAa+/55W+f981FaLcxNctJBLI0su5eg2rgAD88/nVCSDXjIjJeEAA5UwLg9ff6flSA1N19/wA8bbP++aazahg/urbGP7xqnaQ6hHNby3UlxcGFWB+RVLkjGTg/XihG1ZNSkdoi1mzFguBuHAGOvrzQBMv9oY5jth+Jp4+39vso/M1jXNnq095JcrNcQsIytuVA+Qnuwzg8VLZQ6xHewS3TvdRRlj90IxLKRjjjAyKANV1vsY32w+imk232P9dbf98H/Gs2f+3VvvOt7dHiZuUlk+4vHTHfg/nVu8m1Qxj7FYoH3DJklGAPyoESlL//AJ7Wv/fs/wCNG3Ue09r/AN+z/jWMW8YNe+aIrJYQm3yd+QTn7xOM+nH1osb3xENbW2vIbR0Ks7RRMAVXB2ncR6igZsldR5/fWv8A37P+NIE1HB/f2mP+ubf41S1ZNbmlgeytYIzGSf3soIz0z09M1Yt21NWkae1V8kbQJwABge3XOaALG2/xzNbf98H/ABppjv8Ar58GMf8APM/41gaZ/wAJZcXM9480SW3mukUD4+6pwCeM5znmrN/Lq1taN515bQzvICrvKFUL0wBj8aANxBlQGIZhw2OmaK5Ke4WWDda+Klg8wh2KLvJbGDk46cD8qKAsd5WQt1MdUk8uC6EfmqrFo+NoByR+OBWxjmse41wWlzJ5wkliEm1BHEScbCf5jFUJFqC/m+0N5lrMsODj92d2fX8az9TvNWOovLYRXHkxRALE8eFkYnk/UYH51oWOtWt1JsKzQHZv/ergEcdPzp15q9pazwxvKxWQN8ygnGPWkMzbC/1pdR3XdpK9vNzhU4gA7e5NXtT1C4WBPsNpcO5kAYmP7q9z70yy8RabdSxxJJMjSE7fMTaOMnv9P1FWtR1BLe2MkO24kzgIsgGfxoAyk1fXJAkZ0SWLdBzIxziXHt2zWtb3bC2i86Gcy+WvmYT+LAz+tZ58RRqAzWV2AUyMYJLf3cZ/WpYtes3vI7RlmheQsFZ8BcrknnPoKAG32pX8cjrb6VLMmBtfPOe+RVS51LWJrOZYtLltpGj/AHbHllbjOfzOPpWrealaW8Jle5UjjhTk1mHxJaLGJGhugp3YwoJABxk88Z/lQIu6lezLB/oUMhlLqo3xnABPJ/AVXub68Gkyv9nf7ZtOxI1OAc8c1Wh10te3ERjkdA7CJxtCgKB1OeST0p0uvJb3pSZJGQQo37vBG5s5/LFFx2I5dW1hJDs0uKSMA4y7KxOOO3eom1i/lLo9lLb+XcwgFFLF4yw3n6AZFFx4nijNyzbtlvcYfauSYsZyvrWvBf201vHM1wke9Q2xnGVz2NIDOn1l1u5IIrC5dAgKS7cKSeoqLT9YuGvWiurW68kM6+Z5X+18px6YqW48QWcdxLbxiaWRCv3R8rAnkg+3erOnapDdTXIEwSKJwqF+C3GSfpQBW1W/uvPi+wxymNFLvlSN5GMJ9D/Sq8+uX8dw0MOi3Ey9pT8q9fz6c1KviawNxcxkviCcQEr8xyerY6hRkc+9Nj8T2s0jJEk0ZEir+9XAZCcFh9Bk4oAfYaxNLfSpcWF1BbhR5bFM845z/ntVxr62FwGW3nMhQjzPKPAHQE/Wq0GuQvqKWbKwWR9kUoI2khNzZ9MD+tX7u/trZFzcI2cnCkHgDJ/lQBjW19rFsnltZG6Zju8wsQMk9PYD+lTHWNQHynR7jJ6Mg3AcHr+OPwNOi8RWrCJfLuJJZYklCovGHGcZ6ZA61cttWt7h1C5QGMyHecFTnG0j1oAjttX+1WMssNrOsqM0YV04LjHcdsmqV6b66t1LoEmjIIAgyJeOVJPQE+npVi51K1sbiG1gkjCeW8rxIu5iMgcehy1WJ9UhjtI7ja7lyB5YxuB96AKNra3YlNy2l2heWNFK5wExnj9aKmttYuLiOVhouoR7SNpZR8/uOaKYHSdKy7nXdMtbpobi5hiVQcuzDBxjgfmK1cZqgsemS3Qt/stu8jozn5ARgEKf1NMQWU+l3V5LdW95DNJ5YRgHBCjOen1/lUuo39jYQCadk2lgo2gE5qnZx6auq3DbbSNVBjVQAM4wWP4VopHp8x2olvIcBsAA8HoaQzKtr6x1LUrSSCN8osnLoFAHAz75yMfjV+9uIbZEJjWUu4UBAP8AOKhvLvRbRmW4ktYihCkEcgntgVLaiyuklZLddsUjRkkY5GMn6c0AQ6TqljqIKwSRNKiq0ihfu56DnvTLtrGLWYpJNnniBuo+VVyOceucCl8zQSPMWSxyTgsGAycE/wBD+VJFHod06KgtJXkB2ru+YgdeOvFAEb6xpq35tXkhjKjDblw27dtAAxz3q/bGG4i82EI6ZK5C9wcH9aq3enaREhuLm0tlUEZdh0PQc1XQ+H0jBRrSONpGUHfgFu9ADX1e0i1GW1uFigRGK+Y64BYKGI6ehFLper2up3kaWEXnW7QNIZvKKgEMAF5H1p9tZ6PfLK8dnBKFkMbk8/Mpwf1pEXQ45zbqsEbqdpGdoB44/UUAWb2e2tSqyRje6sVHl9doyecVWTUtKkYRLNbebuVNgAPzMOB0qRY9LkeJAkLtIGMe05BA4ODWbew+Gkv1t5EgguFkUkBcb27An8jQBbvNS060naC42o6qDt8v16D61PYy2t7AZrZEkQOUyE7jrWU9x4dbZtjiuVYNh0G4Db1BNXrCz0mW3D2cEXlMf4MgZpAMM2kWMtw7xQ25L/vH2ffbgZ/UCp7C7sb+A3FsiSRrIY9xT+L2pgsdHkBHlQY8woQT1buPr0pLWz0xp57eG3VPJK7th4yc+nfimA5dLhTVpNQkAOYgixso2x88kfXiobO8t7gxf6PE4mleOMxruAC5yWPQdKmlsdO/1MnHmDAUyH5hTRY6bDHEsQYJJII08uTgN+FAE0E9pNIYYol3BN4Hl4G3JHH4iqt7qmkWc8kV2yQlFDMWj+XnoAe59qluLOxt0DSySRgcbjIagu7XSUjb7VOAu8KfMm43dh9aQBLqWlx7ZNm5WwFdISwORkDj25qGLWtKmJWzXz3jeMPiPbtDMBu59M1Pbw6ezmGC6fcpwVWY9QP8KlOl27f89+RtJ8w8j0oAvowbDK2V6gjoRRSQxiKJY4wAqKFUegAwKKoRpFe1VY9NtY5AyearYIyJDnBOT+vNW2HBAODjg+lV1iud2PtxJHX90tAFc6FpZ3Zt2O7du+c87vvfnUkekWUT+ZGsqPsCZEpB2joKm8q6z/x/H/vytN2XBJUahlhjI8lOKAIH0mxZtzRyMc5yXJ5qQWUAG0PcAenmmlZbhThtQwT0BiSnCK673x/79LQBRm0LS5SHkt2YgYGW7UyPw/pMcwmigZJOzqxzV+RZkTc+ohVHcxoB+dDRXH/P83/fpaVgK93p1vPCYZ5bh0JBKlzVWbQtNmkMksRdj1JFXcTGUxDUB5u3dsMa5xnrSbLhmYLqCMV+8Aikj6+lMCO3sY7ePZDNMili2AepJyTTf7Lt3YuzMxYkksAeSMZ/QVMUuhgfbEJPQeWM0eXfY4uYj9Y6QDRZBQgSeRQn3QAPl+lV5NHgYPullfexYlgCc1Z26h2uLc/WM0hXUMECa1J/65n/ABoApR6JBGnlxyyIm3aQFA4qS10sWsIht7ueKMdFXAAqcLqWP9bZ/wDfDf40qjUMf6y0/wC+G/xoAy38L2TXDTme7EjSeaSJMfN61cttLW1MpguLhDI258EcmrW3UP8Anra/98N/jUbLqGRma09so3P60AUr7Q4Lx1e4mnd1BAOfXr+hI/Gkh0KGCWCSGaWMw52AAYBIwePwFXWXUv8AnpaH/gDf40hOp/8ATp/49TGV77TWvLcw3Nx5keejRqeazbnw2ktsYYriOPe3zv5CliM5bn1PPPvWxu1HHzR2xPsxoQ33/PC3/wC/hpAZkXh4xajaXdvcpCtrHIqIkC9X7/q351pJa3qqqrqBwP8ApitShr//AJ97f/v4aUtqGRi3tvf94aBE4HHr6n3oqTHHPWimBZfdg7cZxxn1rKnstSknaW3uoYGOCwGSCfU1qyZCkqu5scD1rD+y6w1s0b4DySF5GQj1XAH4A/nSGh0ena9vVn1YYEYQhc888nnuf0qzBa6nBLLN5sMrymMMXJ4VM8D65NU7b/hIYNsS2sQhwrEhhuDYy35n9Kak3imSFVls4YyY2V8EMdx6EY7D070ATaxpuoX1xDPHJDC8KsEGSVySOSO/T9asW0OsLpxhvJraa4bdulXKjn0HtU1tcXEdtFHJZzs6ooYjHJxz3qC8k1RrgPbRzRx+WRsaNT83Y9aAM6PT9QuPOsp3DW8Hkqm9jglRzg9+cdauR2msJpTWoubcznO2c549OPpVcwanHftfW8ExdmJdJVBVhtwo4PHrTbeTxVHMjTwRTRZ+dBEFbHHAOcetAFyys7+2llmY28zyBRudzwAMfr1rM/sPVEaaS3vEtpZnZ5SjHDZPHXpgcfia17Ge+FoovrGYz5O4pjGM8d/Sql//AGzNcbrNpLaPYQFaFX5I69e3FAFGLR9StVQxXkSSNJuldnJ3knkD0z7VsXi6hNaywxrDG7oVV1c5U+tVI49S+0W/nRzSwwuXJaMb2OOO/arN9LfNGgtIJYyG+csoORjtz64oAzZdL1tIilnqUkAZw7AkNg45wSM/nV3T4tRtY5/tCrcPJJv3bwvGAMdPas+OTxRC8ChbYwRp+8XyTukY5yck8cmppZdUU27BpJNijzQ0WNzY5Iwen/1qAEnj1xRI9nDAkkj7j5kmQBxx09hU+lSavFYxpf2aTXA++6TgA/mKZYX938xvoX5RduyI8N/EP5VLe3xMaG1W53iQE/ujgjuD7UARWaazHfyTTLvgYtti8xRj05xVOwh10vcSkSIhkcwxyyhsZAAJ46ZycCpk1q/8lZJNGnU4BkQH5h6gDv7VPpOsm8sxNc2N5auWI8toiSADwT70AM0hdatlmXUFF0S+Y2WUDaPTGKrXq+InE6xSLGJMhAEGYh7Hufr61Pf6xMk7wwWNwyeSzCRoTjdg4H8qqJeX0RhhjMreXBGW3Kw3sTl+SD/k0AI8fiaOxWGCVpJRtzLLGGYAHJ78ntVjw1ql9dWcrXtpPKyzFEeKNQrAKDnr6k1Gur61MpP2eyswu7Ik3uXOflAwPTnPrxWpZ31ikEa71hJGWjVGwp6kdKEBT1JtUkuop7GK6RI1OYnjGGYkck55GM8euKv6dJcgEXUdyzu5OSoCIM8Ac+lZba5erDI8drFI+4+WjblGNxHJx6DP/AhSLruoXDPGunC1UY2yOxbJ3Y9PTmgDo2x0oqvayTS20ck0JgkZfnjznafrRTAvyMEQsckAZ4GTWXp97dpfTJcWjC3Z2dZMEsOBgY/D9a13ZUBZmCgdST0rJ/4SHT3uJbWG4BnRGYDPXH/16Qhup6pfxTBbGy86M7eWUjHPOf0pr6tqAmjT+zFEe794+8nC8dBjr1pf+EitBLFHudiZGilIQ4VwuTj2zxmnSa1h4z5bbHQuTwccZA+tAyK0vrxIR5yb2BGRtbJySTz7DAqSw1WWZoBdWzQCSMlsBj5bDPB45GMfjViHWbOScQhmH74w7jjbux/LPFTahqVrZwpJJcR4aRUHzDuaAIdQ1CKGJWgZpHLqMCNvu55PT0qvZ69a3F3Jbvb3UGwE73jba3OOOOfWrw1G0m043sMyvFgleQCcVVuNc0+2WNrq4WEOrMNx4+XrQA86ja+YczHZj+43J/KsmG/uY5A00ryK90z4UN8ke3henqP1rVbV7M6OmpxyeZFIqsgBG47unHaqS+KdD3WqSahEklzKYkQHJDBsfN6dufegB0utRxxo5hmckLuVI2JUkEnt24H40ul6x5yEX1ubSXLFVAZgUGMEnHB56e1XNO1CG+t2ljcIFkaP5iBnacZHtUF9q0FlfrHPMgh2AnA3EknAxQBXTVhI1xNbubhVcJEhUovTkkkZpBrBEt20sTrEgQQrkZY4JY5/IVqRXENwZNuMI2wk45PfH51SbVdO8u7MpEaW0gikZ0wNx6Y9uaAEtdUtp4Fkkljt3PWN5RkVQ/4SaGK6khubWRFXJWWORXUr6nn36VI2t6IVPzB3DbdiQFnzgnpj0Bon1W3jffDYebbC3895BHghSDjt7dOtAFux1a3n05bmSaFZCpYp5g9TgfliqMHiWOMr/aSrAHVNvltv5bOc46AcVqWc1nd2f2q1ijlj7EKBmm6tc2+l2Qmktd4LBQgQZJP4dutAinNrsatIYYGnjjmEfysASMcsM9RVW48TMuoG1t9Kmn/0czA+cinqBgjt161qNcaXIrNGYJdjBSFAByegrJ0ibT5WMt7bWy3EkzQiTaA20N8qnHfrQBdj1uNoleaymiO1WkUkExg59OpGO3rTtN1iK8mWMWdxFlGctIAAAOn1Jz0pv2jQfLDSm0hG0viRgDtHBNW0g01rb7UsUDQlfMEgGQVx1/KgCDVtWWxkRVs5roNG0hMRGVxjA+pJpq+INNZiu25BBOR5J7d/xzVm0g0+4iEiWcYBPGQMn34pLrSNPuIHge3Cq4wdhKn8+1MCe3mjuIUuISdjjKkjBxRToo0hiSKMYRFCqB2AooA0Su7gjPtWZBfWb3VzG0CRmFygYqPnwuTzjsK0ZY0lRo5FDKeo9azfs+iyXLW/kxF0cqwIwAxXJ/SgCU3+k5dWntwVfy2BGCD/AJ79Kd9q00qMNC2WVRhe7fd/Oo5NB0Wdj5lhbyMOD3Iz2ND2Wl27xw+RtLbVQAnscD9TSAk1DybWJW+ywuzuEVThck+9JC+mTrHujtwZF3KGUemadNp9pMm2RJHTOcGQkZFVbrSNJklRp1fcx2rmUjJ9BTAWK60KaaOGGSxZpPuKuOfp/T17VbNlasMNaQMPdAaqSaDpbOpaCQMu3BDkYx0/KpYbO3bzJUurx1Y7f9e2AVyKAK8lxo8E/wBmaGBCJUixtAAZulFsNFuBJKttZLhtrEquTzgUp0vSTdSxt5jTygPIplJZscAn/GmSeHtJaUTGOcOGDAiZhyO/6UDJdSbTtOtRPdW8ax7wgCpk5Jx0qf7DZspP2WI5x/Dn3qB7SyvUeMyzTKjbW/ek4bAP8iPzp5s7eIl/tE0eBknzOgxjP5cUCKl62l2twIZ7YBiA2duFwWC5J+pFNvU0FYGecWmzJVjuyMryc/Src2lwXGfNmlkDAA7iCCByKqr4b0+Pf5e5A6lWAUcg9fzpDFg03S/KE0NrGAw3bgCMg96pWf8Awjd3HK9utu8AGXk3YRhuI6555BrWjsWijEa31wEAwBgYxWVf+G9GuJI7W6Qv5wbA2AAgfMenvQBaTStFWGQR2kHlAneEPAPU5wetIY9GWNZSY8FRIPnydp6GmaXob2sNzG148azyM2yMDbtxgfpUNv4U06OXz7W4dPlEeExtIU9MUAFhb6Lq5l8iCb/RZjHuyV+dSQcfiDT1sNFuLnyElkaW2OceawKH29+laUNlPCmyG7RFyTgQLySck/mazL7QFnwov/s8jSebvSJdzMO/vQAzV7HQ7Uwx6h9oJnbbGC5YsRV60srGS0MEE85gG6PYJzgAEgjHpkGqGk+HP7PZQurNcPEWZPNhUlS3U/U461cstJazupbiC4RXl+9+6GOufw5oAfBo1pb2xhtJLmBACo8uU/Lnk1L9jeNFC310FUYyWB/nVYaTcZhc3aySQsWRzuGMsW6A++PpUGr6C2qzb7uYICApMLupC85AGcc5OaYGwksUjMkbq7IAWwc4z0/kaKzdI0WLSLOS2s7qba77gzkMVH936UUCOgkUspAdkPqvWsxtDtd80gmuFaYku27qSMZ/KtOXzCpERQN6sCRWe2n37XMk/wDaAAkxmMKdox6envQAzSdLhs4nSx1C4ZcgElw+MZ4z+JpmoaELy6S6k1G6WWNNilMDAznP1yBT9J02+08yYuo5kcLlGXADAYLA9ee9WpxfNE6KsCkggNuOR70hmPbaTPZ6nAtvfXDogYu74baSDwfxNS61ptxqcMdumogssqsxVFDKueSMfiKINM1SC6Ey3StuKeahbhwv+POfrRHpmpwyStHNFtk2gAscqAzsefct+lAFjStLfS7FLK2vpGiViR5iBjz15NQ2OitZ3klzb6hKDIMbCilF5JJA9yabpdjrlvJG95fRXQRNu3JAY85Y+/StJBeqP9XCxyeS5pgZGoeHZLq6uLr+2ruGaeMRlolUFV7gexq+1lctYm0a/LJ5ewkxjdjGOvrVhnvB/wAu0R+klJ5t5/z5ofpL/wDWoEYlx4XWZpCdQmXzJBJIFOAzAAA4HsKmTw6Y7Oe3S6LGYnLuWLKNu0DOegFaqy3eebLj/rsP8Kd5tx/z5sP+2o/wpDuUZNPvWuY5jdRYRWGzDbTkAZ69eOPqadDBqVtZRwLcWz+Wu0M6uSfrzVrzrj/nzP8A39H+FMlmuthxYE/9tx/hTEZV5Y69cXDPHq8FvGyldiQscDjkZPXrz70+207UY71Lue+juHijKIrKwUf7XXqRVw3NwvXTpMY7SA0guZP4rG4H0wf60hjLyK+ubaa3/crvXbuRiCKy20/XrZA8WohIow7FFCnOfwrZF0Qf+PK8Pp8g/wAaDdvg4sL3/v2P8aBFXSLjVZNNhkuLeFpGBJZpMEjJx29MVWuLTVZL3zjMiIN5QLLyhIA9Pr+daX20nG6yvAfeMf40hvIxjMNwv1joGZKWuuw363UckckbeWsytJyyoD047k81NrMOp31osMMTQMsgYsso5x0H54q4dQtlzu+0f9+WpFv7fn/X9f8Ani3+FAjKZPFPlSKptw2wCNV4AIHqfU4z9K07G41KOyiS6sWeYDDsJlOT+VS/brf1m/79NR9vtQOXcfWNv8KYFktnnI6UU3rjPpRQBoyeYqExx+Y2em7H603zblRlrJvwkBqeWRYl3NnGewzWGmu2cV7ctKt6czpCn7hyBkfy96AsaZuJcfNZTfgQaYblh/y6XX/fI/xpXv7MA5m7f3G/wrFm8SboJWt9PnkkTACsrLkkgenQZz+dA7Gsbt+1ld/98D/Gj7W//Pld/wDfI/xrPl1lJIt1usu4bGZTGwJXPzAcUk2uN5bSx2spURh1QqQxO7BB44OOaAsaX2pv+fS5H/AR/jR9qXvbzj/gFUbHWPOdBNEIUZSQ+7uPUdqszajbLbTSRTxStFkFA4BLAZx+ooCxI15EvWOcf9szTGvoM/dn/wC/RrPTxNpy3UdnPNsuHk8vAHyj5c53dMdvrVrUNXiszHtRrkPnPlSL8mO5yaAsTLfW/wDdnz/1yNO+1w4ztn5/6ZGs1vEtqrSGQFIw21JS42twSD7Z6Vd0fUvt2lW11IyRSSxhmQuMgn8aAsSG5hHOJh/2zNI97agEl3H1Q1GdVtlEkjs6xxsysSPTHT8xSRapaz3txY7wssWPlbjcMDkfn+hoCwgvrLJLT4+qN/hR9usT924H/fLf4VX1zVBpyQsI45A7kOd33FAJLfpVa68QW/lFrCBrt9yBVHGQ/Q5+lAWNIX1mDn7R/wCOt/hQNQsT/wAvK/iCP6VW0/Vre6uVtdjLOYzIUxwq7io598VHca9pMbvG0geSNxGUVMsWJwAB35oCxfF5ZlRi6i/FwKQ3Vt3u4B6fvV/xplhLb39nHdQ2/wC7kGV3xgEjPpWe+saGqJJNcWsIaVohvA+8pwQeOOlAWL7X1qB/x/W//f1f8aEvLbn/AEyAn/rqP8ayLjWLGGV420udh53kxGOAMZWA+bA9B61pWrWF1G00KwSKrbWIUfK2BkH35FAWLImjYcTx/g4pSw/vqfxrMvrvT7a+gs5rRSZhy+35UGcc/wCe1FodFvb2a3ght5TFGkm5eQQ2e/Tt+tAWNJRnjNFPXk7VxRQKxrj6UwnPekZ1UgMwUt0BPWkByOCD9KBicUHimg5zjnHXFNZs5GRx79KYh1I2CPmAppzgcf8A16M7m2gjPpmkMNkfdFP4Ugih/wCeUf8A3yKf0GMUYpgM8mE9YYz9UFIY4f8AnjH/AN8in/Nnoab8xIxSAa0EDDDQREehQUhgt8Y8iPH+6KkGT2o6cYoArvZ2cgIa2iYHqCtQy6fp+3Js4eP9mrhpkw3IRigCmdN005LWUR+q5o+waaq/JZwqOnC4qaTIXqRUZfk96AGiw08tu+yxg+oGDUbaTpm7cLVQwPUdalSQtz09KfIRwMYNAEA06xRcLGwA9HNU5PDugyPvbT4WPqRmtHnpntUTkg+n0oArrpOnoF8tXQoCE2uRtzVTRNCjs7Ixz3U8k0kjSzMshClifT2AA/Cr6uOTkN9KfE3U5BHrQBHJpkEpzJcXLcg8ynt0p9ppltaYFvJOig52iQ7T9RU6tz2xUgHHcigB8SgEtRSL0ooAdqen2uopGl2jsIyWXa5XBIIPT2JqkfD2m7CqrcL05WdgRxiiimBGPDemrtKtdqQ4fi4bqBiov+Ec03y4483OI0ZAfOOSrHJBPfmiiiwCw+H7KFkZbi9OxDGubhjgEYz9fenHw7YmFUSa7jZQQJVmIfnrk96KKEAXXh2G4+9qOoqOeFm4ye/4VL/YcbW08M2oX8wmxy8vKY/unt0ooosK5Ql8KBoxGNb1RV2lQPN6A4/qM1PeaDNcAgazfxM0Hkuyvy3+19eaKKVhksekXa3CSy61ezKmDsbAB4x29ahGiamgCx+JL1VAO0FFPXpn1xRRQAo0nWMgnxHckA5H7lOmCMH15OfwqeWx1dli8nWCjIGDEwgh8njI9qKKAIZrDxF5bKmuRBsHBNsOvaqH2HxD9rDT6xA8SBfMVbfaWIxnBzxkZoooGQf2b4iLTmLXERSzbFMROzP3e/OKmvLXX/tctxDqsSWxPyRGLpyO/wCB/OiikBrWglWyh+0SeZLsG9wMbm7mh0VgW5496KKYhvlcFuh3bTz3pkCbZZFyc8k/hRRSQFqJC7fKcZPepolZhhT19aKKYCIpEjLkcdaKKKAP/9k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6" descr="data:image/jpg;base64,%20/9j/4AAQSkZJRgABAQEAYABgAAD/2wBDAAUDBAQEAwUEBAQFBQUGBwwIBwcHBw8LCwkMEQ8SEhEPERETFhwXExQaFRERGCEYGh0dHx8fExciJCIeJBweHx7/2wBDAQUFBQcGBw4ICA4eFBEUHh4eHh4eHh4eHh4eHh4eHh4eHh4eHh4eHh4eHh4eHh4eHh4eHh4eHh4eHh4eHh4eHh7/wAARCAEGAM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07Sbm1uMJGuD6VrxwIOq1jeFrUAGbb9Kh8c+JpvDklmsdpHcfaA2SzEbcY9PrWhKOlWGPn5Rmo7i1jkB3ID+FcPa+PNQlJf8As+2SMdTuYmnXPj24iz+4gz2XnmldAdlBZRoBtQAewq0luuV4Fcdp3irV71A6W8EaE8sy8YrpLLV7aSWO3e7t5J2O3YjAnP0oTQzU8oelHlj0FEUhkmZeMAcVKw+lUIrPGKakIBzge9TTj5eDioFBz940gJPLGaXZkZAOBTCP9qvIPGWr6tefEXTLjSpbp9Os7hI3SKbb5h3YfjoR9fSlcZ7GF5prhSCMjoaslfmP1quyjdTEZEduBHge4FQxWvlyAtgj+VXbqQw2rS7R8o3HjpWZq02oN4duLjTZEjuzHmJ3TIX/AGiPakM0LiD5RhQuMUltD0BAHfp0rmfh0viKNbtNa1STUrf5XhnlADbj95RjtiuxjXAIXjk4oAYYyAcqPwFQSxfIQfr+FaHXI5rk/HGqalpvlQ2McJSaNt0jjJU5AGPzNAF6JYpgzRyJInTIGaZ9lYKF/hBzjHSuU8KazdRXn2ONDPAE5XAG1vXNdD4h1CK3hNqYS8s0ZKp5mwkd+fai4FmaSDyl/fRHJwp3CsbW9Livbaa3kUGOVCpNc9c3DPGI41DA5VwW6NjjaPz57102gXKzWf2VlAaP3PI9eaAPGdNjk0/U7uwnLB4WI+vPX8qK6j4vaS9rcRa7AmFfEU5Hr/CaK86pTalY7qc7xPa9KgEFmiYxxXC/GHab3SFZXYFZOEGW6r0FejKMDFcn430+G81zR5JZGUxFioGPmORxXovY4TD0vSrCHTfMWHzboqWWJpfmwcZGPWuas7bT7ZLm6vmuLkCcsmwj92P7p9ea7DUbdbK5kuhdaSg5ZXd9sq556Z5rmPt2iRzTSXl/ZGd5FJa3Q7G5yFYHr9RUsDZ0yC71aJUisHNoSD90gHHSu50nT4rVVlNiqS4+9sG786wNN1S1uj+4vb1Q7EEW8oZEJHTHVcela0VtHNkx6hqJkOOfNweKpKwG5Z/NM5C8bQPerLDnpVPSY2ijETyvKyRhS7n5m9z71NqNwlnavcSBmVeoA5qhCzKdnSogPpXH3mpXWt3cN3Y+bDBbhhLG2QWBwc/gRj866bQtQa/tHmntzbMkhjOT8rehBpAUvE2o31ikFtpunNd3N1uVCcBEwMkt+FeSXFxZaZqD/wBpXIt1kdtrRpkGT0Htmur8feKdTsNVn+yvEI7SOR0VotxOByP51y2i+HvFEdnoPiqe6hvGaU3EunTqFBjz8uOOuM9faoerGep+FtdkvLA2s2PttthZAeuCOGNa1rK00mxvXOR7VUtolaVpGiCvcYZmxhhxwp+gq/aw+S3GST3NUA2aJAkiYyCp4NeefEjxPN4ftdJhtw0aSTjzdo5MS8lfx4FejIpIJY5rx79ouAKNDlyQhaVGwOmQDn9KGBsfDjXU1/U72O3jeNLeJWUFsBskA8fWvRLdW2/NtBrxz9nhd2raqASQLdAPf5xXtYjUL92hAN28nmvPfiFcR32oDT4X/wBUQkrk42HIbj16frXooXHOK4HxY1nJfx3VjYzz3XngTIgwGAPcnikwRL4F02OG/vLn5CeACF79/wAjTviJYhtPjvljDSxyJHyOArMM1b0Zby01K5eSG0jtZgGCrISyEc0eNbuJ/DUgbzE+0HZGVB4cdCT2HHWi2gHGadazPcl7hnIimZknMn3VHJAX05xWp4LkjuNWnVVAMUZHzZLYJzya5vUbG6eK2i8tpD5nOxyCBjAJ9cV13gC2dri5uGhdAUUMXXBY4x0/ChbgbGr6bbahZPZ3MYeJ8Egj0ORRWi8XPQ0U3FPcE2jaUVwfxRkeO/09ovN81UZkCrnkEV3yqcVWu7mSO6Mf9nSToEyJAAct6c1TWgkzya98M2fig/2l9lKX4A85CSA3v9KmsPD9zpdjPGul27QY+fzU3YB9CBmvTjfzBMx6LcElehCj8KuWU01xkPYyW4GMbyOfwqeUdzyzTLPUIJYo7PQ7G2hZ8G4XzC6Z78V3NhayYHmkzHAXzFjKYIrplQ/3APwp4VugWq5RXM7S1RZZApkI2j7645q5NHHKjRyKGU9Qe9S7Wz936UFedvGfSmhGPqfk28Uen2sQjluSUTZH8oHUkntUcXh3TQCJBJMvB2O52hh3A9a28H2ppIA5ZRz3NKwXOU8U+H49SeOG102EO7hprsnBVc5IHqTWrf6LHOsfksY/LUKqkZGBwK1e/wB4U15oF3BpkBUZOW6UWQylY2syySNcFcKwEQX+6AOT75zVxhxSCWE9J4j/AMDFRzXNrGrGS6iAA5+cUARKOPaua8deELbxdBZQ3F1JbfZJvNBRQd3GMc10TXWnxqhe8hXeMqGbqKg/tTTI0DNdIuckKepHr+lIZi+EvBNj4c1m/wBStLqeRr0ENE4ARPmzxj3rqiPaqB1nSQM/age3AJpx1jTluGty8hdc5whIBBwRQIufWoJreBsl4oyc88VFHq9hKyqhlJOADsOOTxUUuqwLNLG1tclYzjeqZDHOOPzpgTmCAHiFAfXFKUQg7lBX0I4qlc6zbQuUNresQATthJAJGcE0ttqglO1rO5Rghc/J8uMA4z681IFlbW3D/wDHvGD67RThHGikKqqPYVT/ALah8vf9jvSOeBDzx/8AqNWLG7W880rBNEqEL+8XaSec8fl+dMBsiUVOyc0Uxl1F4rN1D7FHfPPNcXKSBQpEYJAGR2FawGBiqF9qS22oQWwjVldWaRs/dxjA+pz+lNkooJcWvleT9s1EqrAiTYcnH/66b50M8m2O91BZJJDzsIVecYwe3StS01CCUyl2WMABlDEDIIz+dVo9ZVFAuYGeRjkCLBAU9MknrSsMikNvEklqJNSkYuAzHOVGfX0pZhaRyTQmfUW24DBMkAjuD61asdTlkuBDdRxpkFvMSQbFHpz1PSrF5q1hZH95ISSpb92M5xjjjvzQBRia1aAqkmokSOUJ5yCvJ+masto0WConudpJz+8OcegPbnmpbPV7C6lKwyMqgBtzDaCeOOe/NLDqdvLcPFyipnLuwAP09aYFWXQrd9n765GCCQZSd1I+g2LSNI4nbJBCmU4U+1FzriRXPlLaSyjJG9ZFxU0eoK1szsqCYHiISZz6c0aBqJLpdpKYzIkh8tdi/vD0z/8AWp0uk6fMS0tsGJx1J7dP5VVtNXa4eISWstvmR1kDfNhQODkDualvtTeKRBawmdSjZyGGG4x2+tLQCZNLsI5vOS3UNtKn0IPWh9NsCGzZxEN1+XrUV7fy4jayMLnBLpKrjPoAccVnT3GpvEbia+8gqoYw28TMuRk8HGTnj8qYGo1lZuRutIW4wCUHQULY2fmCT7LFuVdoO3oPSq8GploIGezug0gy22L7vGfWoYri/ZSszuBub7ltztP3e/UUgNVIIwMLDGPoopyxRxxhVRR9BWXcNK2kfYYILl5BEsYkdcdBjJ5qhrlrrF9NGLNprSBYWQgAFsnv17UAdFtXH3V/Km9BtGAPauVGn+JfLZU1S8RmLfP5SFhzxjt0xWzAb5bEW8kc7yBNvnsVDE45Y+9FwL5zTT1NYy6fqSKFS7u1G4EgzKCeMdcU6ayvJIoojEwVZHZsXXL7geDx2zx9BSGbHTH86Q5PvWVbWd9Dpxsgk7DcT5rXgMnPPXH4VTu4ZbMwyXVzdKgY7Q97wSRg5O3mmBuvRXPafqlvbWst1JJd3hcqg8qIuPl4wOBnuSaKBHYYplxJBCY/O2jzG2r8mcmparXMdl9pSOeNd8gLBmOBx7+tMRXm1KGKxju2tspJIyABewJGTx7VLHqWkvMsMc8TOz7AAh5P5VMtnpx2xiOFs52qDn602a00+BHeS3hUBSxHTOOaBlqbyYYmklRQijJ+TNQW9/p9w8aQlXMhAXEffbn+VQudPjSFpIApmAZFPXnH+IqdbbT1lCCOAM3QBhk/QUAN1G+s7B0+0RnYysxZYt20D1wKpjW7VrhQtmxtim/7QV4A78YzkZH51oSWtmvLQIM8cnrVBrfSdSslVAsSynauDtY89Me+KdwNIrAQSFiPHoKo2mo2ckUHniGCWfdsjyDkBiOuP85p+3Tjatc+TGsI3ZY8AAEg/wAqbbxaY+FhgtyVJUKAMjHXikBFPrFjb3jW00gjIYKpxncTjjj69al1DU7OxH7+UkkHAQbs/lT3j0+FwJY7VGboHIBP51H9q0fyWl82z8sLvZsjAXOM/nQIi/taF7mCFOPOYBS/GQc5/LFW5bm3WJ3M0ZCg5w4J4psbabLC08f2Z40J3OpBCn69qZb/ANm3O/7MtvJtPzbV6UAZZ8RW2wMltOw4B3YXBLY/TqfatKbULVIXdJkkYDIQMATVaO+0xbuS2k8uGWM4IcAZ+hqf7dp2wuZoNucZ29Tke3uKSGLbalay2yytJHFIw5jdxkH0rPttUmQ7Hg81mcF2M2QAf7vsMdKuQanpk7LEJIFnOMxY+YZOBnjvV/YFXPlqoHfb0pgY2r6zFZhZlUyQIrNNhTnGOAOOucVWk1W6W5lkWNWtio2K6Mu04HU475/StP8AtPTZWjiW4jk81yiqFJBIxnPHHUdagu5INS0iZ7qOXyVckRq+1pAp/kcdKQEd9qgDrHZxiQurHeysAp7cYokvX2QqszFljzI4iI3MB06cA81St9T0QvDeN9qgKO3ls5bA4wSR2B9KLhrTWI01LT72XeX8lGScIFGeWx6d/wAKBlxdQmGoqNu6DBDAKQy8Ag4796h1G51CS532aK0CquI5YPvk5yc9sDH51QsF0Zr9Y4768F1bTHezy5MvH8Xt8vFbumava6kkrRiSFUYDM2E3ZGcgelAjPgXWplimPkwBdx8qPgNk4AOfQZNFbo2sMghh6g5op2FcugYFVL3S7S+Ia5WR8HI/eEY+lXRVOawkkv47sXkqMmQqhRtwfUd6YFe30rSY9SLQBlu448na5yqnip5NKsLqXzJfMlkjymTISVz1H61BeaGtxcPcNfTxyOfmaNQCeMY/KrMdjIkcyx3rp5zFmxGvUgDI/ACgZFdaZp1zdLDc+bJIsZwrOThcj+oFR2vhvSLdo5LeORGQjY6yHK4PQH05PFT2WmNauXjvpWfyxHudFJwDn+tVbnwxaXAGbmZPn3ny/lyeef1NKwF+fTbeddkrzuAQwBkPBqjcaPpEMivJHJ5kzLEpDHJPQfyqJvDcqX8V1Bq90gVwzKcHgA4AHpzV3UtLN/GkdxevhH3qRGoINACJpVkLRrNXlaHBVo/NJ4JyQfzqrcafpGnSNqEnmROBtZ1c5wT3FXbexlgtvIivpAuDkmJcn8azW8NwvbC3lv7iVQwYM6qWyOnP6/WgC7c6Tp10pNxG8wZcZZyflNQHQNHeFbf7MDGnATecD2qt/wAIvY73b7TcZkKtJz97acrn6YrStrBrd5JIrkhpAN58tfmwMA/XFAFOw0OC2tJ47mQt58pZwshVSOgGPpVoafawp8rTRjG0fvSPwpLvT3u4hFdXTSqM/wDLNR1+lVF8Pwody3U3GSN2GAOCM8/U0AUrLyLrUZLa60/YFUnzGl35Yc46enNaA03SJgshtraXrtYHcPwqiPDVswfzLu4cM4c5xwwXbkfhxU8Hh60iQRxyzRqMYC8dDkfqaQFhdH0cMZFsbbcMAsB6epqR7PTkRy0MYCruYbuQvrjNVB4etVtZLf7XfGGTBdfOIyR3/wAfWhfD9j5TR+ZckMgjYtISWUdATTAktbXRy0gght1KKrOAMbQ3TP1oifRZH2BrYN5hjVSwyWHUAVF/wjunm7mui9yZJVVXBk+VlUYAx7A06Tw9p8j+ZIrs/wDewM0AThtKbZtFsRIMqeMMOefpwanW0tdoKW0O08jCDBrPv9AguYNq3EyOqFI27KMY6dxz0q3aaWkEEUf2m5YxxiPd5nUAUALb6baQGVo7ZMyvvclcknGPy4qVrWDHNvH/AN80fYY/+e1wf+2ppDZRc/PP/wB/TQIeECIFUbQOgFFSHpRQBcxUDG58zarW+eoBznFWcVmXEeqG+eaBIURkCAlwTwTz0qgLYa7ztH2YnuMmlH27j5bb8zWTbx6rb6is00ccskztkKwAxj6ccAVfvDqdxp7JDai2nccHzgdv6UgLGb7P3bb8zSlr4dI7c/8AAjVG0TWY7N4J0ieQECORXAwvvxyaSJdaXUlmkhiktQrLt34bk5B9OOlAF5mv+0dt/wB9GmltQ6eXbH/gRqreRahLeJNHG8SRo2EEgIL8YJ9utZdzp/iS8geK9nQDAKeQAnzbccnrjdg/hQM2y+oY/wBTbZ/3zTS2of8APK1z/vmodNOpQ2MMd/CZ7kLiSRMKpPsKyW07Xo4ytpfSxEvlmeIOxGScZJ96ANsNff8APO2/77NAa+/55W+f981FaLcxNctJBLI0su5eg2rgAD88/nVCSDXjIjJeEAA5UwLg9ff6flSA1N19/wA8bbP++aazahg/urbGP7xqnaQ6hHNby3UlxcGFWB+RVLkjGTg/XihG1ZNSkdoi1mzFguBuHAGOvrzQBMv9oY5jth+Jp4+39vso/M1jXNnq095JcrNcQsIytuVA+Qnuwzg8VLZQ6xHewS3TvdRRlj90IxLKRjjjAyKANV1vsY32w+imk232P9dbf98H/Gs2f+3VvvOt7dHiZuUlk+4vHTHfg/nVu8m1Qxj7FYoH3DJklGAPyoESlL//AJ7Wv/fs/wCNG3Ue09r/AN+z/jWMW8YNe+aIrJYQm3yd+QTn7xOM+nH1osb3xENbW2vIbR0Ks7RRMAVXB2ncR6igZsldR5/fWv8A37P+NIE1HB/f2mP+ubf41S1ZNbmlgeytYIzGSf3soIz0z09M1Yt21NWkae1V8kbQJwABge3XOaALG2/xzNbf98H/ABppjv8Ar58GMf8APM/41gaZ/wAJZcXM9480SW3mukUD4+6pwCeM5znmrN/Lq1taN515bQzvICrvKFUL0wBj8aANxBlQGIZhw2OmaK5Ke4WWDda+Klg8wh2KLvJbGDk46cD8qKAsd5WQt1MdUk8uC6EfmqrFo+NoByR+OBWxjmse41wWlzJ5wkliEm1BHEScbCf5jFUJFqC/m+0N5lrMsODj92d2fX8az9TvNWOovLYRXHkxRALE8eFkYnk/UYH51oWOtWt1JsKzQHZv/ergEcdPzp15q9pazwxvKxWQN8ygnGPWkMzbC/1pdR3XdpK9vNzhU4gA7e5NXtT1C4WBPsNpcO5kAYmP7q9z70yy8RabdSxxJJMjSE7fMTaOMnv9P1FWtR1BLe2MkO24kzgIsgGfxoAyk1fXJAkZ0SWLdBzIxziXHt2zWtb3bC2i86Gcy+WvmYT+LAz+tZ58RRqAzWV2AUyMYJLf3cZ/WpYtes3vI7RlmheQsFZ8BcrknnPoKAG32pX8cjrb6VLMmBtfPOe+RVS51LWJrOZYtLltpGj/AHbHllbjOfzOPpWrealaW8Jle5UjjhTk1mHxJaLGJGhugp3YwoJABxk88Z/lQIu6lezLB/oUMhlLqo3xnABPJ/AVXub68Gkyv9nf7ZtOxI1OAc8c1Wh10te3ERjkdA7CJxtCgKB1OeST0p0uvJb3pSZJGQQo37vBG5s5/LFFx2I5dW1hJDs0uKSMA4y7KxOOO3eom1i/lLo9lLb+XcwgFFLF4yw3n6AZFFx4nijNyzbtlvcYfauSYsZyvrWvBf201vHM1wke9Q2xnGVz2NIDOn1l1u5IIrC5dAgKS7cKSeoqLT9YuGvWiurW68kM6+Z5X+18px6YqW48QWcdxLbxiaWRCv3R8rAnkg+3erOnapDdTXIEwSKJwqF+C3GSfpQBW1W/uvPi+wxymNFLvlSN5GMJ9D/Sq8+uX8dw0MOi3Ey9pT8q9fz6c1KviawNxcxkviCcQEr8xyerY6hRkc+9Nj8T2s0jJEk0ZEir+9XAZCcFh9Bk4oAfYaxNLfSpcWF1BbhR5bFM845z/ntVxr62FwGW3nMhQjzPKPAHQE/Wq0GuQvqKWbKwWR9kUoI2khNzZ9MD+tX7u/trZFzcI2cnCkHgDJ/lQBjW19rFsnltZG6Zju8wsQMk9PYD+lTHWNQHynR7jJ6Mg3AcHr+OPwNOi8RWrCJfLuJJZYklCovGHGcZ6ZA61cttWt7h1C5QGMyHecFTnG0j1oAjttX+1WMssNrOsqM0YV04LjHcdsmqV6b66t1LoEmjIIAgyJeOVJPQE+npVi51K1sbiG1gkjCeW8rxIu5iMgcehy1WJ9UhjtI7ja7lyB5YxuB96AKNra3YlNy2l2heWNFK5wExnj9aKmttYuLiOVhouoR7SNpZR8/uOaKYHSdKy7nXdMtbpobi5hiVQcuzDBxjgfmK1cZqgsemS3Qt/stu8jozn5ARgEKf1NMQWU+l3V5LdW95DNJ5YRgHBCjOen1/lUuo39jYQCadk2lgo2gE5qnZx6auq3DbbSNVBjVQAM4wWP4VopHp8x2olvIcBsAA8HoaQzKtr6x1LUrSSCN8osnLoFAHAz75yMfjV+9uIbZEJjWUu4UBAP8AOKhvLvRbRmW4ktYihCkEcgntgVLaiyuklZLddsUjRkkY5GMn6c0AQ6TqljqIKwSRNKiq0ihfu56DnvTLtrGLWYpJNnniBuo+VVyOceucCl8zQSPMWSxyTgsGAycE/wBD+VJFHod06KgtJXkB2ru+YgdeOvFAEb6xpq35tXkhjKjDblw27dtAAxz3q/bGG4i82EI6ZK5C9wcH9aq3enaREhuLm0tlUEZdh0PQc1XQ+H0jBRrSONpGUHfgFu9ADX1e0i1GW1uFigRGK+Y64BYKGI6ehFLper2up3kaWEXnW7QNIZvKKgEMAF5H1p9tZ6PfLK8dnBKFkMbk8/Mpwf1pEXQ45zbqsEbqdpGdoB44/UUAWb2e2tSqyRje6sVHl9doyecVWTUtKkYRLNbebuVNgAPzMOB0qRY9LkeJAkLtIGMe05BA4ODWbew+Gkv1t5EgguFkUkBcb27An8jQBbvNS060naC42o6qDt8v16D61PYy2t7AZrZEkQOUyE7jrWU9x4dbZtjiuVYNh0G4Db1BNXrCz0mW3D2cEXlMf4MgZpAMM2kWMtw7xQ25L/vH2ffbgZ/UCp7C7sb+A3FsiSRrIY9xT+L2pgsdHkBHlQY8woQT1buPr0pLWz0xp57eG3VPJK7th4yc+nfimA5dLhTVpNQkAOYgixso2x88kfXiobO8t7gxf6PE4mleOMxruAC5yWPQdKmlsdO/1MnHmDAUyH5hTRY6bDHEsQYJJII08uTgN+FAE0E9pNIYYol3BN4Hl4G3JHH4iqt7qmkWc8kV2yQlFDMWj+XnoAe59qluLOxt0DSySRgcbjIagu7XSUjb7VOAu8KfMm43dh9aQBLqWlx7ZNm5WwFdISwORkDj25qGLWtKmJWzXz3jeMPiPbtDMBu59M1Pbw6ezmGC6fcpwVWY9QP8KlOl27f89+RtJ8w8j0oAvowbDK2V6gjoRRSQxiKJY4wAqKFUegAwKKoRpFe1VY9NtY5AyearYIyJDnBOT+vNW2HBAODjg+lV1iud2PtxJHX90tAFc6FpZ3Zt2O7du+c87vvfnUkekWUT+ZGsqPsCZEpB2joKm8q6z/x/H/vytN2XBJUahlhjI8lOKAIH0mxZtzRyMc5yXJ5qQWUAG0PcAenmmlZbhThtQwT0BiSnCK673x/79LQBRm0LS5SHkt2YgYGW7UyPw/pMcwmigZJOzqxzV+RZkTc+ohVHcxoB+dDRXH/P83/fpaVgK93p1vPCYZ5bh0JBKlzVWbQtNmkMksRdj1JFXcTGUxDUB5u3dsMa5xnrSbLhmYLqCMV+8Aikj6+lMCO3sY7ePZDNMili2AepJyTTf7Lt3YuzMxYkksAeSMZ/QVMUuhgfbEJPQeWM0eXfY4uYj9Y6QDRZBQgSeRQn3QAPl+lV5NHgYPullfexYlgCc1Z26h2uLc/WM0hXUMECa1J/65n/ABoApR6JBGnlxyyIm3aQFA4qS10sWsIht7ueKMdFXAAqcLqWP9bZ/wDfDf40qjUMf6y0/wC+G/xoAy38L2TXDTme7EjSeaSJMfN61cttLW1MpguLhDI258EcmrW3UP8Anra/98N/jUbLqGRma09so3P60AUr7Q4Lx1e4mnd1BAOfXr+hI/Gkh0KGCWCSGaWMw52AAYBIwePwFXWXUv8AnpaH/gDf40hOp/8ATp/49TGV77TWvLcw3Nx5keejRqeazbnw2ktsYYriOPe3zv5CliM5bn1PPPvWxu1HHzR2xPsxoQ33/PC3/wC/hpAZkXh4xajaXdvcpCtrHIqIkC9X7/q351pJa3qqqrqBwP8ApitShr//AJ97f/v4aUtqGRi3tvf94aBE4HHr6n3oqTHHPWimBZfdg7cZxxn1rKnstSknaW3uoYGOCwGSCfU1qyZCkqu5scD1rD+y6w1s0b4DySF5GQj1XAH4A/nSGh0ena9vVn1YYEYQhc888nnuf0qzBa6nBLLN5sMrymMMXJ4VM8D65NU7b/hIYNsS2sQhwrEhhuDYy35n9Kak3imSFVls4YyY2V8EMdx6EY7D070ATaxpuoX1xDPHJDC8KsEGSVySOSO/T9asW0OsLpxhvJraa4bdulXKjn0HtU1tcXEdtFHJZzs6ooYjHJxz3qC8k1RrgPbRzRx+WRsaNT83Y9aAM6PT9QuPOsp3DW8Hkqm9jglRzg9+cdauR2msJpTWoubcznO2c549OPpVcwanHftfW8ExdmJdJVBVhtwo4PHrTbeTxVHMjTwRTRZ+dBEFbHHAOcetAFyys7+2llmY28zyBRudzwAMfr1rM/sPVEaaS3vEtpZnZ5SjHDZPHXpgcfia17Ge+FoovrGYz5O4pjGM8d/Sql//AGzNcbrNpLaPYQFaFX5I69e3FAFGLR9StVQxXkSSNJuldnJ3knkD0z7VsXi6hNaywxrDG7oVV1c5U+tVI49S+0W/nRzSwwuXJaMb2OOO/arN9LfNGgtIJYyG+csoORjtz64oAzZdL1tIilnqUkAZw7AkNg45wSM/nV3T4tRtY5/tCrcPJJv3bwvGAMdPas+OTxRC8ChbYwRp+8XyTukY5yck8cmppZdUU27BpJNijzQ0WNzY5Iwen/1qAEnj1xRI9nDAkkj7j5kmQBxx09hU+lSavFYxpf2aTXA++6TgA/mKZYX938xvoX5RduyI8N/EP5VLe3xMaG1W53iQE/ujgjuD7UARWaazHfyTTLvgYtti8xRj05xVOwh10vcSkSIhkcwxyyhsZAAJ46ZycCpk1q/8lZJNGnU4BkQH5h6gDv7VPpOsm8sxNc2N5auWI8toiSADwT70AM0hdatlmXUFF0S+Y2WUDaPTGKrXq+InE6xSLGJMhAEGYh7Hufr61Pf6xMk7wwWNwyeSzCRoTjdg4H8qqJeX0RhhjMreXBGW3Kw3sTl+SD/k0AI8fiaOxWGCVpJRtzLLGGYAHJ78ntVjw1ql9dWcrXtpPKyzFEeKNQrAKDnr6k1Gur61MpP2eyswu7Ik3uXOflAwPTnPrxWpZ31ikEa71hJGWjVGwp6kdKEBT1JtUkuop7GK6RI1OYnjGGYkck55GM8euKv6dJcgEXUdyzu5OSoCIM8Ac+lZba5erDI8drFI+4+WjblGNxHJx6DP/AhSLruoXDPGunC1UY2yOxbJ3Y9PTmgDo2x0oqvayTS20ck0JgkZfnjznafrRTAvyMEQsckAZ4GTWXp97dpfTJcWjC3Z2dZMEsOBgY/D9a13ZUBZmCgdST0rJ/4SHT3uJbWG4BnRGYDPXH/16Qhup6pfxTBbGy86M7eWUjHPOf0pr6tqAmjT+zFEe794+8nC8dBjr1pf+EitBLFHudiZGilIQ4VwuTj2zxmnSa1h4z5bbHQuTwccZA+tAyK0vrxIR5yb2BGRtbJySTz7DAqSw1WWZoBdWzQCSMlsBj5bDPB45GMfjViHWbOScQhmH74w7jjbux/LPFTahqVrZwpJJcR4aRUHzDuaAIdQ1CKGJWgZpHLqMCNvu55PT0qvZ69a3F3Jbvb3UGwE73jba3OOOOfWrw1G0m043sMyvFgleQCcVVuNc0+2WNrq4WEOrMNx4+XrQA86ja+YczHZj+43J/KsmG/uY5A00ryK90z4UN8ke3henqP1rVbV7M6OmpxyeZFIqsgBG47unHaqS+KdD3WqSahEklzKYkQHJDBsfN6dufegB0utRxxo5hmckLuVI2JUkEnt24H40ul6x5yEX1ubSXLFVAZgUGMEnHB56e1XNO1CG+t2ljcIFkaP5iBnacZHtUF9q0FlfrHPMgh2AnA3EknAxQBXTVhI1xNbubhVcJEhUovTkkkZpBrBEt20sTrEgQQrkZY4JY5/IVqRXENwZNuMI2wk45PfH51SbVdO8u7MpEaW0gikZ0wNx6Y9uaAEtdUtp4Fkkljt3PWN5RkVQ/4SaGK6khubWRFXJWWORXUr6nn36VI2t6IVPzB3DbdiQFnzgnpj0Bon1W3jffDYebbC3895BHghSDjt7dOtAFux1a3n05bmSaFZCpYp5g9TgfliqMHiWOMr/aSrAHVNvltv5bOc46AcVqWc1nd2f2q1ijlj7EKBmm6tc2+l2Qmktd4LBQgQZJP4dutAinNrsatIYYGnjjmEfysASMcsM9RVW48TMuoG1t9Kmn/0czA+cinqBgjt161qNcaXIrNGYJdjBSFAByegrJ0ibT5WMt7bWy3EkzQiTaA20N8qnHfrQBdj1uNoleaymiO1WkUkExg59OpGO3rTtN1iK8mWMWdxFlGctIAAAOn1Jz0pv2jQfLDSm0hG0viRgDtHBNW0g01rb7UsUDQlfMEgGQVx1/KgCDVtWWxkRVs5roNG0hMRGVxjA+pJpq+INNZiu25BBOR5J7d/xzVm0g0+4iEiWcYBPGQMn34pLrSNPuIHge3Cq4wdhKn8+1MCe3mjuIUuISdjjKkjBxRToo0hiSKMYRFCqB2AooA0Su7gjPtWZBfWb3VzG0CRmFygYqPnwuTzjsK0ZY0lRo5FDKeo9azfs+iyXLW/kxF0cqwIwAxXJ/SgCU3+k5dWntwVfy2BGCD/AJ79Kd9q00qMNC2WVRhe7fd/Oo5NB0Wdj5lhbyMOD3Iz2ND2Wl27xw+RtLbVQAnscD9TSAk1DybWJW+ywuzuEVThck+9JC+mTrHujtwZF3KGUemadNp9pMm2RJHTOcGQkZFVbrSNJklRp1fcx2rmUjJ9BTAWK60KaaOGGSxZpPuKuOfp/T17VbNlasMNaQMPdAaqSaDpbOpaCQMu3BDkYx0/KpYbO3bzJUurx1Y7f9e2AVyKAK8lxo8E/wBmaGBCJUixtAAZulFsNFuBJKttZLhtrEquTzgUp0vSTdSxt5jTygPIplJZscAn/GmSeHtJaUTGOcOGDAiZhyO/6UDJdSbTtOtRPdW8ax7wgCpk5Jx0qf7DZspP2WI5x/Dn3qB7SyvUeMyzTKjbW/ek4bAP8iPzp5s7eIl/tE0eBknzOgxjP5cUCKl62l2twIZ7YBiA2duFwWC5J+pFNvU0FYGecWmzJVjuyMryc/Src2lwXGfNmlkDAA7iCCByKqr4b0+Pf5e5A6lWAUcg9fzpDFg03S/KE0NrGAw3bgCMg96pWf8Awjd3HK9utu8AGXk3YRhuI6555BrWjsWijEa31wEAwBgYxWVf+G9GuJI7W6Qv5wbA2AAgfMenvQBaTStFWGQR2kHlAneEPAPU5wetIY9GWNZSY8FRIPnydp6GmaXob2sNzG148azyM2yMDbtxgfpUNv4U06OXz7W4dPlEeExtIU9MUAFhb6Lq5l8iCb/RZjHuyV+dSQcfiDT1sNFuLnyElkaW2OceawKH29+laUNlPCmyG7RFyTgQLySck/mazL7QFnwov/s8jSebvSJdzMO/vQAzV7HQ7Uwx6h9oJnbbGC5YsRV60srGS0MEE85gG6PYJzgAEgjHpkGqGk+HP7PZQurNcPEWZPNhUlS3U/U461cstJazupbiC4RXl+9+6GOufw5oAfBo1pb2xhtJLmBACo8uU/Lnk1L9jeNFC310FUYyWB/nVYaTcZhc3aySQsWRzuGMsW6A++PpUGr6C2qzb7uYICApMLupC85AGcc5OaYGwksUjMkbq7IAWwc4z0/kaKzdI0WLSLOS2s7qba77gzkMVH936UUCOgkUspAdkPqvWsxtDtd80gmuFaYku27qSMZ/KtOXzCpERQN6sCRWe2n37XMk/wDaAAkxmMKdox6envQAzSdLhs4nSx1C4ZcgElw+MZ4z+JpmoaELy6S6k1G6WWNNilMDAznP1yBT9J02+08yYuo5kcLlGXADAYLA9ee9WpxfNE6KsCkggNuOR70hmPbaTPZ6nAtvfXDogYu74baSDwfxNS61ptxqcMdumogssqsxVFDKueSMfiKINM1SC6Ey3StuKeahbhwv+POfrRHpmpwyStHNFtk2gAscqAzsefct+lAFjStLfS7FLK2vpGiViR5iBjz15NQ2OitZ3klzb6hKDIMbCilF5JJA9yabpdjrlvJG95fRXQRNu3JAY85Y+/StJBeqP9XCxyeS5pgZGoeHZLq6uLr+2ruGaeMRlolUFV7gexq+1lctYm0a/LJ5ewkxjdjGOvrVhnvB/wAu0R+klJ5t5/z5ofpL/wDWoEYlx4XWZpCdQmXzJBJIFOAzAAA4HsKmTw6Y7Oe3S6LGYnLuWLKNu0DOegFaqy3eebLj/rsP8Kd5tx/z5sP+2o/wpDuUZNPvWuY5jdRYRWGzDbTkAZ69eOPqadDBqVtZRwLcWz+Wu0M6uSfrzVrzrj/nzP8A39H+FMlmuthxYE/9tx/hTEZV5Y69cXDPHq8FvGyldiQscDjkZPXrz70+207UY71Lue+juHijKIrKwUf7XXqRVw3NwvXTpMY7SA0guZP4rG4H0wf60hjLyK+ubaa3/crvXbuRiCKy20/XrZA8WohIow7FFCnOfwrZF0Qf+PK8Pp8g/wAaDdvg4sL3/v2P8aBFXSLjVZNNhkuLeFpGBJZpMEjJx29MVWuLTVZL3zjMiIN5QLLyhIA9Pr+daX20nG6yvAfeMf40hvIxjMNwv1joGZKWuuw363UckckbeWsytJyyoD047k81NrMOp31osMMTQMsgYsso5x0H54q4dQtlzu+0f9+WpFv7fn/X9f8Ani3+FAjKZPFPlSKptw2wCNV4AIHqfU4z9K07G41KOyiS6sWeYDDsJlOT+VS/brf1m/79NR9vtQOXcfWNv8KYFktnnI6UU3rjPpRQBoyeYqExx+Y2em7H603zblRlrJvwkBqeWRYl3NnGewzWGmu2cV7ctKt6czpCn7hyBkfy96AsaZuJcfNZTfgQaYblh/y6XX/fI/xpXv7MA5m7f3G/wrFm8SboJWt9PnkkTACsrLkkgenQZz+dA7Gsbt+1ld/98D/Gj7W//Pld/wDfI/xrPl1lJIt1usu4bGZTGwJXPzAcUk2uN5bSx2spURh1QqQxO7BB44OOaAsaX2pv+fS5H/AR/jR9qXvbzj/gFUbHWPOdBNEIUZSQ+7uPUdqszajbLbTSRTxStFkFA4BLAZx+ooCxI15EvWOcf9szTGvoM/dn/wC/RrPTxNpy3UdnPNsuHk8vAHyj5c53dMdvrVrUNXiszHtRrkPnPlSL8mO5yaAsTLfW/wDdnz/1yNO+1w4ztn5/6ZGs1vEtqrSGQFIw21JS42twSD7Z6Vd0fUvt2lW11IyRSSxhmQuMgn8aAsSG5hHOJh/2zNI97agEl3H1Q1GdVtlEkjs6xxsysSPTHT8xSRapaz3txY7wssWPlbjcMDkfn+hoCwgvrLJLT4+qN/hR9usT924H/fLf4VX1zVBpyQsI45A7kOd33FAJLfpVa68QW/lFrCBrt9yBVHGQ/Q5+lAWNIX1mDn7R/wCOt/hQNQsT/wAvK/iCP6VW0/Vre6uVtdjLOYzIUxwq7io598VHca9pMbvG0geSNxGUVMsWJwAB35oCxfF5ZlRi6i/FwKQ3Vt3u4B6fvV/xplhLb39nHdQ2/wC7kGV3xgEjPpWe+saGqJJNcWsIaVohvA+8pwQeOOlAWL7X1qB/x/W//f1f8aEvLbn/AEyAn/rqP8ayLjWLGGV420udh53kxGOAMZWA+bA9B61pWrWF1G00KwSKrbWIUfK2BkH35FAWLImjYcTx/g4pSw/vqfxrMvrvT7a+gs5rRSZhy+35UGcc/wCe1FodFvb2a3ght5TFGkm5eQQ2e/Tt+tAWNJRnjNFPXk7VxRQKxrj6UwnPekZ1UgMwUt0BPWkByOCD9KBicUHimg5zjnHXFNZs5GRx79KYh1I2CPmAppzgcf8A16M7m2gjPpmkMNkfdFP4Ugih/wCeUf8A3yKf0GMUYpgM8mE9YYz9UFIY4f8AnjH/AN8in/Nnoab8xIxSAa0EDDDQREehQUhgt8Y8iPH+6KkGT2o6cYoArvZ2cgIa2iYHqCtQy6fp+3Js4eP9mrhpkw3IRigCmdN005LWUR+q5o+waaq/JZwqOnC4qaTIXqRUZfk96AGiw08tu+yxg+oGDUbaTpm7cLVQwPUdalSQtz09KfIRwMYNAEA06xRcLGwA9HNU5PDugyPvbT4WPqRmtHnpntUTkg+n0oArrpOnoF8tXQoCE2uRtzVTRNCjs7Ixz3U8k0kjSzMshClifT2AA/Cr6uOTkN9KfE3U5BHrQBHJpkEpzJcXLcg8ynt0p9ppltaYFvJOig52iQ7T9RU6tz2xUgHHcigB8SgEtRSL0ooAdqen2uopGl2jsIyWXa5XBIIPT2JqkfD2m7CqrcL05WdgRxiiimBGPDemrtKtdqQ4fi4bqBiov+Ec03y4483OI0ZAfOOSrHJBPfmiiiwCw+H7KFkZbi9OxDGubhjgEYz9fenHw7YmFUSa7jZQQJVmIfnrk96KKEAXXh2G4+9qOoqOeFm4ye/4VL/YcbW08M2oX8wmxy8vKY/unt0ooosK5Ql8KBoxGNb1RV2lQPN6A4/qM1PeaDNcAgazfxM0Hkuyvy3+19eaKKVhksekXa3CSy61ezKmDsbAB4x29ahGiamgCx+JL1VAO0FFPXpn1xRRQAo0nWMgnxHckA5H7lOmCMH15OfwqeWx1dli8nWCjIGDEwgh8njI9qKKAIZrDxF5bKmuRBsHBNsOvaqH2HxD9rDT6xA8SBfMVbfaWIxnBzxkZoooGQf2b4iLTmLXERSzbFMROzP3e/OKmvLXX/tctxDqsSWxPyRGLpyO/wCB/OiikBrWglWyh+0SeZLsG9wMbm7mh0VgW5496KKYhvlcFuh3bTz3pkCbZZFyc8k/hRRSQFqJC7fKcZPepolZhhT19aKKYCIpEjLkcdaKKKAP/9k="/>
          <p:cNvSpPr>
            <a:spLocks noChangeAspect="1" noChangeArrowheads="1"/>
          </p:cNvSpPr>
          <p:nvPr/>
        </p:nvSpPr>
        <p:spPr bwMode="auto">
          <a:xfrm>
            <a:off x="51752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>
            <a:off x="6536051" y="4340957"/>
            <a:ext cx="4489259" cy="507456"/>
            <a:chOff x="449761" y="5657174"/>
            <a:chExt cx="6296659" cy="560880"/>
          </a:xfrm>
          <a:scene3d>
            <a:camera prst="orthographicFront"/>
            <a:lightRig rig="flat" dir="t"/>
          </a:scene3d>
        </p:grpSpPr>
        <p:sp>
          <p:nvSpPr>
            <p:cNvPr id="43" name="Скругленный прямоугольник 42"/>
            <p:cNvSpPr/>
            <p:nvPr/>
          </p:nvSpPr>
          <p:spPr>
            <a:xfrm>
              <a:off x="449761" y="5657174"/>
              <a:ext cx="6296659" cy="56088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5068907"/>
                <a:satOff val="-13064"/>
                <a:lumOff val="-8824"/>
                <a:alphaOff val="0"/>
              </a:schemeClr>
            </a:fillRef>
            <a:effectRef idx="1">
              <a:schemeClr val="accent5">
                <a:hueOff val="-5068907"/>
                <a:satOff val="-13064"/>
                <a:lumOff val="-882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4" name="Скругленный прямоугольник 4"/>
            <p:cNvSpPr/>
            <p:nvPr/>
          </p:nvSpPr>
          <p:spPr>
            <a:xfrm>
              <a:off x="477141" y="5684554"/>
              <a:ext cx="6241899" cy="506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37999" tIns="0" rIns="237999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0" i="0" u="none" strike="noStrike" kern="1200" dirty="0" smtClean="0">
                  <a:effectLst/>
                  <a:latin typeface="Times New Roman" panose="02020603050405020304" pitchFamily="18" charset="0"/>
                  <a:cs typeface="Times New Roman" pitchFamily="18" charset="0"/>
                </a:rPr>
                <a:t>Дальнейшие планы действий</a:t>
              </a:r>
              <a:endParaRPr lang="ru-RU" sz="1600" b="0" i="0" u="none" strike="noStrike" kern="1200" dirty="0">
                <a:effectLst/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566187" y="4823641"/>
            <a:ext cx="60805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улучшению навыков аргументированной речи с использованием стратегий деконструкции и TEEL.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навыки не только письменной, но и устной аргументации посредством дискуссий, метода круглого стола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 и ролевых игр.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улучшения навыков устной аргументации и повышения мотивации учащихся в изучении и использовании аргументированной речи проводить уроки с элементами дебатов.​</a:t>
            </a: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65363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185</Words>
  <Application>Microsoft Office PowerPoint</Application>
  <PresentationFormat>A3 (297x420 мм)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Ерлан Тлеубергенов</dc:creator>
  <cp:lastModifiedBy>admin</cp:lastModifiedBy>
  <cp:revision>9</cp:revision>
  <dcterms:created xsi:type="dcterms:W3CDTF">2022-02-28T09:57:36Z</dcterms:created>
  <dcterms:modified xsi:type="dcterms:W3CDTF">2022-04-14T08:17:03Z</dcterms:modified>
</cp:coreProperties>
</file>